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oboto Slab"/>
      <p:regular r:id="rId60"/>
      <p:bold r:id="rId61"/>
    </p:embeddedFont>
    <p:embeddedFont>
      <p:font typeface="Ubuntu Light"/>
      <p:regular r:id="rId62"/>
      <p:bold r:id="rId63"/>
      <p:italic r:id="rId64"/>
      <p:boldItalic r:id="rId65"/>
    </p:embeddedFont>
    <p:embeddedFont>
      <p:font typeface="Ubuntu"/>
      <p:regular r:id="rId66"/>
      <p:bold r:id="rId67"/>
      <p:italic r:id="rId68"/>
      <p:boldItalic r:id="rId69"/>
    </p:embeddedFont>
    <p:embeddedFont>
      <p:font typeface="Roboto"/>
      <p:regular r:id="rId70"/>
      <p:bold r:id="rId71"/>
      <p:italic r:id="rId72"/>
      <p:boldItalic r:id="rId73"/>
    </p:embeddedFont>
    <p:embeddedFont>
      <p:font typeface="Squada One"/>
      <p:regular r:id="rId74"/>
    </p:embeddedFont>
    <p:embeddedFont>
      <p:font typeface="Nunito Sans SemiBold"/>
      <p:regular r:id="rId75"/>
      <p:bold r:id="rId76"/>
      <p:italic r:id="rId77"/>
      <p:boldItalic r:id="rId78"/>
    </p:embeddedFont>
    <p:embeddedFont>
      <p:font typeface="Roboto Light"/>
      <p:regular r:id="rId79"/>
      <p:bold r:id="rId80"/>
      <p:italic r:id="rId81"/>
      <p:boldItalic r:id="rId82"/>
    </p:embeddedFont>
    <p:embeddedFont>
      <p:font typeface="Nunito Sans ExtraBold"/>
      <p:bold r:id="rId83"/>
      <p:boldItalic r:id="rId84"/>
    </p:embeddedFont>
    <p:embeddedFont>
      <p:font typeface="Roboto Slab Regular"/>
      <p:regular r:id="rId85"/>
      <p:bold r:id="rId86"/>
    </p:embeddedFont>
    <p:embeddedFont>
      <p:font typeface="Nunito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44A1AB-1AEE-440B-9339-A6DFA8914D44}">
  <a:tblStyle styleId="{F644A1AB-1AEE-440B-9339-A6DFA8914D44}"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NunitoSansExtraBold-boldItalic.fntdata"/><Relationship Id="rId83" Type="http://schemas.openxmlformats.org/officeDocument/2006/relationships/font" Target="fonts/NunitoSansExtraBold-bold.fntdata"/><Relationship Id="rId42" Type="http://schemas.openxmlformats.org/officeDocument/2006/relationships/slide" Target="slides/slide37.xml"/><Relationship Id="rId86" Type="http://schemas.openxmlformats.org/officeDocument/2006/relationships/font" Target="fonts/RobotoSlabRegular-bold.fntdata"/><Relationship Id="rId41" Type="http://schemas.openxmlformats.org/officeDocument/2006/relationships/slide" Target="slides/slide36.xml"/><Relationship Id="rId85" Type="http://schemas.openxmlformats.org/officeDocument/2006/relationships/font" Target="fonts/RobotoSlabRegular-regular.fntdata"/><Relationship Id="rId44" Type="http://schemas.openxmlformats.org/officeDocument/2006/relationships/slide" Target="slides/slide39.xml"/><Relationship Id="rId88" Type="http://schemas.openxmlformats.org/officeDocument/2006/relationships/font" Target="fonts/NunitoSans-bold.fntdata"/><Relationship Id="rId43" Type="http://schemas.openxmlformats.org/officeDocument/2006/relationships/slide" Target="slides/slide38.xml"/><Relationship Id="rId87" Type="http://schemas.openxmlformats.org/officeDocument/2006/relationships/font" Target="fonts/Nunito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unitoSans-italic.fntdata"/><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6.xml"/><Relationship Id="rId75" Type="http://schemas.openxmlformats.org/officeDocument/2006/relationships/font" Target="fonts/NunitoSansSemiBold-regular.fntdata"/><Relationship Id="rId30" Type="http://schemas.openxmlformats.org/officeDocument/2006/relationships/slide" Target="slides/slide25.xml"/><Relationship Id="rId74" Type="http://schemas.openxmlformats.org/officeDocument/2006/relationships/font" Target="fonts/SquadaOne-regular.fntdata"/><Relationship Id="rId33" Type="http://schemas.openxmlformats.org/officeDocument/2006/relationships/slide" Target="slides/slide28.xml"/><Relationship Id="rId77" Type="http://schemas.openxmlformats.org/officeDocument/2006/relationships/font" Target="fonts/NunitoSansSemiBold-italic.fntdata"/><Relationship Id="rId32" Type="http://schemas.openxmlformats.org/officeDocument/2006/relationships/slide" Target="slides/slide27.xml"/><Relationship Id="rId76" Type="http://schemas.openxmlformats.org/officeDocument/2006/relationships/font" Target="fonts/NunitoSansSemiBold-bold.fntdata"/><Relationship Id="rId35" Type="http://schemas.openxmlformats.org/officeDocument/2006/relationships/slide" Target="slides/slide30.xml"/><Relationship Id="rId79" Type="http://schemas.openxmlformats.org/officeDocument/2006/relationships/font" Target="fonts/RobotoLight-regular.fntdata"/><Relationship Id="rId34" Type="http://schemas.openxmlformats.org/officeDocument/2006/relationships/slide" Target="slides/slide29.xml"/><Relationship Id="rId78" Type="http://schemas.openxmlformats.org/officeDocument/2006/relationships/font" Target="fonts/NunitoSansSemiBold-boldItalic.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UbuntuLight-regular.fntdata"/><Relationship Id="rId61" Type="http://schemas.openxmlformats.org/officeDocument/2006/relationships/font" Target="fonts/RobotoSlab-bold.fntdata"/><Relationship Id="rId20" Type="http://schemas.openxmlformats.org/officeDocument/2006/relationships/slide" Target="slides/slide15.xml"/><Relationship Id="rId64" Type="http://schemas.openxmlformats.org/officeDocument/2006/relationships/font" Target="fonts/UbuntuLight-italic.fntdata"/><Relationship Id="rId63" Type="http://schemas.openxmlformats.org/officeDocument/2006/relationships/font" Target="fonts/UbuntuLight-bold.fntdata"/><Relationship Id="rId22" Type="http://schemas.openxmlformats.org/officeDocument/2006/relationships/slide" Target="slides/slide17.xml"/><Relationship Id="rId66" Type="http://schemas.openxmlformats.org/officeDocument/2006/relationships/font" Target="fonts/Ubuntu-regular.fntdata"/><Relationship Id="rId21" Type="http://schemas.openxmlformats.org/officeDocument/2006/relationships/slide" Target="slides/slide16.xml"/><Relationship Id="rId65" Type="http://schemas.openxmlformats.org/officeDocument/2006/relationships/font" Target="fonts/UbuntuLight-boldItalic.fntdata"/><Relationship Id="rId24" Type="http://schemas.openxmlformats.org/officeDocument/2006/relationships/slide" Target="slides/slide19.xml"/><Relationship Id="rId68" Type="http://schemas.openxmlformats.org/officeDocument/2006/relationships/font" Target="fonts/Ubuntu-italic.fntdata"/><Relationship Id="rId23" Type="http://schemas.openxmlformats.org/officeDocument/2006/relationships/slide" Target="slides/slide18.xml"/><Relationship Id="rId67" Type="http://schemas.openxmlformats.org/officeDocument/2006/relationships/font" Target="fonts/Ubuntu-bold.fntdata"/><Relationship Id="rId60" Type="http://schemas.openxmlformats.org/officeDocument/2006/relationships/font" Target="fonts/RobotoSlab-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Ubuntu-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NunitoSans-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mrtz.org/2014/12/15/the-nips-experiment.html#footnot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fIhGikFPnb7G5kr58OvYC3GN4io7MznnM0aAgadvJfc/edit#slide=id.g5a8fba10ed_1_114" TargetMode="External"/><Relationship Id="rId3" Type="http://schemas.openxmlformats.org/officeDocument/2006/relationships/hyperlink" Target="https://aclweb.org/anthology/N18-1202/"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801.06146.pdf"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c440d0d0f_4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s-ES">
                <a:solidFill>
                  <a:srgbClr val="000000"/>
                </a:solidFill>
                <a:latin typeface="Roboto Slab"/>
                <a:ea typeface="Roboto Slab"/>
                <a:cs typeface="Roboto Slab"/>
                <a:sym typeface="Roboto Slab"/>
              </a:rPr>
              <a:t>ICLR is globally renowned for presenting and publishing </a:t>
            </a:r>
            <a:r>
              <a:rPr lang="es-ES">
                <a:solidFill>
                  <a:srgbClr val="000000"/>
                </a:solidFill>
                <a:latin typeface="Roboto Slab Regular"/>
                <a:ea typeface="Roboto Slab Regular"/>
                <a:cs typeface="Roboto Slab Regular"/>
                <a:sym typeface="Roboto Slab Regular"/>
              </a:rPr>
              <a:t>c</a:t>
            </a:r>
            <a:r>
              <a:rPr lang="es-ES">
                <a:solidFill>
                  <a:srgbClr val="000000"/>
                </a:solidFill>
                <a:latin typeface="Roboto Slab Regular"/>
                <a:ea typeface="Roboto Slab Regular"/>
                <a:cs typeface="Roboto Slab Regular"/>
                <a:sym typeface="Roboto Slab Regular"/>
              </a:rPr>
              <a:t>utting-edge research on all aspects of deep learning used in the fields of artificial intelligence, statistics and data science, as well as important application areas such as machine vision, computational biology, speech recognition, text understanding, gaming, and robotics.</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t/>
            </a:r>
            <a:endParaRPr>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050">
              <a:solidFill>
                <a:srgbClr val="000000"/>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t/>
            </a:r>
            <a:endParaRPr sz="1050">
              <a:solidFill>
                <a:srgbClr val="000000"/>
              </a:solidFill>
              <a:highlight>
                <a:srgbClr val="F8F9FA"/>
              </a:highlight>
              <a:latin typeface="Roboto Slab"/>
              <a:ea typeface="Roboto Slab"/>
              <a:cs typeface="Roboto Slab"/>
              <a:sym typeface="Roboto Slab"/>
            </a:endParaRPr>
          </a:p>
        </p:txBody>
      </p:sp>
      <p:sp>
        <p:nvSpPr>
          <p:cNvPr id="441" name="Google Shape;441;g6c440d0d0f_4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c440d0d0f_2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111111"/>
                </a:solidFill>
                <a:highlight>
                  <a:srgbClr val="FFFFFF"/>
                </a:highlight>
                <a:latin typeface="Roboto Slab"/>
                <a:ea typeface="Roboto Slab"/>
                <a:cs typeface="Roboto Slab"/>
                <a:sym typeface="Roboto Slab"/>
              </a:rPr>
              <a:t>The two committees were each tasked with a 22.5% acceptance rate. This would mean choosing about 37 or 38 of the 166 papers to accept</a:t>
            </a:r>
            <a:r>
              <a:rPr baseline="30000" lang="es-ES">
                <a:solidFill>
                  <a:srgbClr val="1756A9"/>
                </a:solidFill>
                <a:uFill>
                  <a:noFill/>
                </a:uFill>
                <a:latin typeface="Roboto Slab"/>
                <a:ea typeface="Roboto Slab"/>
                <a:cs typeface="Roboto Slab"/>
                <a:sym typeface="Roboto Slab"/>
                <a:hlinkClick r:id="rId2"/>
              </a:rPr>
              <a:t>1</a:t>
            </a:r>
            <a:r>
              <a:rPr lang="es-ES">
                <a:solidFill>
                  <a:srgbClr val="111111"/>
                </a:solidFill>
                <a:highlight>
                  <a:srgbClr val="FFFFFF"/>
                </a:highlight>
                <a:latin typeface="Roboto Slab"/>
                <a:ea typeface="Roboto Slab"/>
                <a:cs typeface="Roboto Slab"/>
                <a:sym typeface="Roboto Slab"/>
              </a:rPr>
              <a:t>. Since they disagreed on 43 papers total, this means one committee accepted 21 papers that the other committee rejected and the other committee accepted 22 papers the first rejected, for 21 + 22 = 43 total papers with different outcomes. Since they accepted 37 or 38 papers, this means they disagreed on 21/37 or 22/38 ≈ 57% of the list of accepted papers.</a:t>
            </a:r>
            <a:endParaRPr>
              <a:latin typeface="Roboto Slab"/>
              <a:ea typeface="Roboto Slab"/>
              <a:cs typeface="Roboto Slab"/>
              <a:sym typeface="Roboto Slab"/>
            </a:endParaRPr>
          </a:p>
        </p:txBody>
      </p:sp>
      <p:sp>
        <p:nvSpPr>
          <p:cNvPr id="450" name="Google Shape;450;g6c440d0d0f_2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c440d0d0f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s-ES">
                <a:solidFill>
                  <a:srgbClr val="3F3F3F"/>
                </a:solidFill>
                <a:latin typeface="Times New Roman"/>
                <a:ea typeface="Times New Roman"/>
                <a:cs typeface="Times New Roman"/>
                <a:sym typeface="Times New Roman"/>
              </a:rPr>
              <a:t>Open access to 1,628,829 e-prints in the fields of physics, mathematics, computer science, quantitative biology, quantitative finance, statistics, electrical engineering and systems science, and economics. </a:t>
            </a:r>
            <a:endParaRPr>
              <a:solidFill>
                <a:srgbClr val="3F3F3F"/>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s-ES">
                <a:solidFill>
                  <a:srgbClr val="3F3F3F"/>
                </a:solidFill>
                <a:latin typeface="Times New Roman"/>
                <a:ea typeface="Times New Roman"/>
                <a:cs typeface="Times New Roman"/>
                <a:sym typeface="Times New Roman"/>
              </a:rPr>
              <a:t>No reviews but a labeled set of submissions in 2007–2017 with respect to a group of top-tier NLP, ML and AI venues: ACL, EMNLP, NAACL, EACL, TACL, NIPS, ICML, ICLR and AAAI. </a:t>
            </a:r>
            <a:endParaRPr>
              <a:solidFill>
                <a:srgbClr val="3F3F3F"/>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s-ES">
                <a:solidFill>
                  <a:srgbClr val="3F3F3F"/>
                </a:solidFill>
                <a:latin typeface="Times New Roman"/>
                <a:ea typeface="Times New Roman"/>
                <a:cs typeface="Times New Roman"/>
                <a:sym typeface="Times New Roman"/>
              </a:rPr>
              <a:t>(For consistency, we only include the first arXiv version of each paper (accepted or rejected) in the dataset.)</a:t>
            </a:r>
            <a:endParaRPr>
              <a:solidFill>
                <a:srgbClr val="000000"/>
              </a:solidFill>
              <a:highlight>
                <a:srgbClr val="FFFFFF"/>
              </a:highlight>
              <a:latin typeface="Roboto Slab"/>
              <a:ea typeface="Roboto Slab"/>
              <a:cs typeface="Roboto Slab"/>
              <a:sym typeface="Roboto Slab"/>
            </a:endParaRPr>
          </a:p>
          <a:p>
            <a:pPr indent="0" lvl="0" marL="0" rtl="0" algn="l">
              <a:spcBef>
                <a:spcPts val="0"/>
              </a:spcBef>
              <a:spcAft>
                <a:spcPts val="0"/>
              </a:spcAft>
              <a:buNone/>
            </a:pPr>
            <a:r>
              <a:t/>
            </a:r>
            <a:endParaRPr>
              <a:solidFill>
                <a:srgbClr val="000000"/>
              </a:solidFill>
              <a:highlight>
                <a:srgbClr val="F8F9FA"/>
              </a:highlight>
              <a:latin typeface="Roboto Slab"/>
              <a:ea typeface="Roboto Slab"/>
              <a:cs typeface="Roboto Slab"/>
              <a:sym typeface="Roboto Slab"/>
            </a:endParaRPr>
          </a:p>
        </p:txBody>
      </p:sp>
      <p:sp>
        <p:nvSpPr>
          <p:cNvPr id="460" name="Google Shape;460;g6c440d0d0f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c440d0d0f_4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6c440d0d0f_4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c440d0d0f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100">
                <a:solidFill>
                  <a:srgbClr val="000000"/>
                </a:solidFill>
                <a:latin typeface="Roboto Slab Regular"/>
                <a:ea typeface="Roboto Slab Regular"/>
                <a:cs typeface="Roboto Slab Regular"/>
                <a:sym typeface="Roboto Slab Regular"/>
              </a:rPr>
              <a:t>Aspects: : ‘impact’, ‘substance’, ‘appropriateness’, ‘comparison’, ‘soundness’, ‘originality’ and ‘clarity’. </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100">
              <a:solidFill>
                <a:srgbClr val="000000"/>
              </a:solidFill>
              <a:latin typeface="Roboto Slab Regular"/>
              <a:ea typeface="Roboto Slab Regular"/>
              <a:cs typeface="Roboto Slab Regular"/>
              <a:sym typeface="Roboto Slab Regular"/>
            </a:endParaRPr>
          </a:p>
          <a:p>
            <a:pPr indent="-298450" lvl="0" marL="457200" rtl="0" algn="l">
              <a:spcBef>
                <a:spcPts val="0"/>
              </a:spcBef>
              <a:spcAft>
                <a:spcPts val="0"/>
              </a:spcAft>
              <a:buClr>
                <a:srgbClr val="000000"/>
              </a:buClr>
              <a:buSzPts val="1100"/>
              <a:buFont typeface="Roboto Slab Regular"/>
              <a:buAutoNum type="arabicParenR"/>
            </a:pPr>
            <a:r>
              <a:rPr lang="es-ES" sz="1100">
                <a:solidFill>
                  <a:srgbClr val="000000"/>
                </a:solidFill>
                <a:latin typeface="Roboto Slab Regular"/>
                <a:ea typeface="Roboto Slab Regular"/>
                <a:cs typeface="Roboto Slab Regular"/>
                <a:sym typeface="Roboto Slab Regular"/>
              </a:rPr>
              <a:t>H</a:t>
            </a:r>
            <a:r>
              <a:rPr lang="es-ES" sz="1100">
                <a:solidFill>
                  <a:srgbClr val="000000"/>
                </a:solidFill>
                <a:latin typeface="Roboto Slab Regular"/>
                <a:ea typeface="Roboto Slab Regular"/>
                <a:cs typeface="Roboto Slab Regular"/>
                <a:sym typeface="Roboto Slab Regular"/>
              </a:rPr>
              <a:t>owever, some parts of them needed to be crawled due to license issues (nips)</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Clr>
                <a:schemeClr val="dk1"/>
              </a:buClr>
              <a:buSzPts val="900"/>
              <a:buFont typeface="Calibri"/>
              <a:buNone/>
            </a:pPr>
            <a:r>
              <a:rPr lang="es-ES" sz="1100">
                <a:solidFill>
                  <a:srgbClr val="000000"/>
                </a:solidFill>
                <a:latin typeface="Roboto Slab Regular"/>
                <a:ea typeface="Roboto Slab Regular"/>
                <a:cs typeface="Roboto Slab Regular"/>
                <a:sym typeface="Roboto Slab Regular"/>
              </a:rPr>
              <a:t>Collection of the reviews: </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Clr>
                <a:schemeClr val="dk1"/>
              </a:buClr>
              <a:buSzPts val="900"/>
              <a:buFont typeface="Calibri"/>
              <a:buNone/>
            </a:pPr>
            <a:r>
              <a:rPr lang="es-ES" sz="1100">
                <a:solidFill>
                  <a:srgbClr val="000000"/>
                </a:solidFill>
                <a:latin typeface="Roboto Slab Regular"/>
                <a:ea typeface="Roboto Slab Regular"/>
                <a:cs typeface="Roboto Slab Regular"/>
                <a:sym typeface="Roboto Slab Regular"/>
              </a:rPr>
              <a:t>- Opted-in reviews from ACL 2017 and CoNLL 2016</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Clr>
                <a:schemeClr val="dk1"/>
              </a:buClr>
              <a:buSzPts val="900"/>
              <a:buFont typeface="Calibri"/>
              <a:buNone/>
            </a:pPr>
            <a:r>
              <a:rPr lang="es-ES" sz="1100">
                <a:solidFill>
                  <a:srgbClr val="000000"/>
                </a:solidFill>
                <a:latin typeface="Roboto Slab Regular"/>
                <a:ea typeface="Roboto Slab Regular"/>
                <a:cs typeface="Roboto Slab Regular"/>
                <a:sym typeface="Roboto Slab Regular"/>
              </a:rPr>
              <a:t>- Publicly available NIPS reviews from 2013 onwards</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100">
                <a:solidFill>
                  <a:srgbClr val="000000"/>
                </a:solidFill>
                <a:latin typeface="Roboto Slab Regular"/>
                <a:ea typeface="Roboto Slab Regular"/>
                <a:cs typeface="Roboto Slab Regular"/>
                <a:sym typeface="Roboto Slab Regular"/>
              </a:rPr>
              <a:t>- OpenReview platform for ICLR 2017 reviews [2]</a:t>
            </a:r>
            <a:endParaRPr sz="11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100">
              <a:solidFill>
                <a:srgbClr val="000000"/>
              </a:solidFill>
              <a:latin typeface="Roboto Slab Regular"/>
              <a:ea typeface="Roboto Slab Regular"/>
              <a:cs typeface="Roboto Slab Regular"/>
              <a:sym typeface="Roboto Slab Regular"/>
            </a:endParaRPr>
          </a:p>
          <a:p>
            <a:pPr indent="-298450" lvl="0" marL="457200" rtl="0" algn="l">
              <a:spcBef>
                <a:spcPts val="0"/>
              </a:spcBef>
              <a:spcAft>
                <a:spcPts val="0"/>
              </a:spcAft>
              <a:buClr>
                <a:srgbClr val="000000"/>
              </a:buClr>
              <a:buSzPts val="1100"/>
              <a:buFont typeface="Roboto Slab Regular"/>
              <a:buAutoNum type="arabicParenR"/>
            </a:pPr>
            <a:r>
              <a:rPr lang="es-ES" sz="1100">
                <a:solidFill>
                  <a:srgbClr val="000000"/>
                </a:solidFill>
                <a:latin typeface="Roboto Slab Regular"/>
                <a:ea typeface="Roboto Slab Regular"/>
                <a:cs typeface="Roboto Slab Regular"/>
                <a:sym typeface="Roboto Slab Regular"/>
              </a:rPr>
              <a:t>Classification task: </a:t>
            </a:r>
            <a:endParaRPr sz="1100">
              <a:solidFill>
                <a:srgbClr val="000000"/>
              </a:solidFill>
              <a:latin typeface="Roboto Slab Regular"/>
              <a:ea typeface="Roboto Slab Regular"/>
              <a:cs typeface="Roboto Slab Regular"/>
              <a:sym typeface="Roboto Slab Regular"/>
            </a:endParaRPr>
          </a:p>
          <a:p>
            <a:pPr indent="0" lvl="0" marL="457200" rtl="0" algn="l">
              <a:spcBef>
                <a:spcPts val="0"/>
              </a:spcBef>
              <a:spcAft>
                <a:spcPts val="0"/>
              </a:spcAft>
              <a:buNone/>
            </a:pPr>
            <a:r>
              <a:rPr lang="es-ES" sz="1100" u="sng">
                <a:solidFill>
                  <a:srgbClr val="000000"/>
                </a:solidFill>
                <a:latin typeface="Roboto Slab"/>
                <a:ea typeface="Roboto Slab"/>
                <a:cs typeface="Roboto Slab"/>
                <a:sym typeface="Roboto Slab"/>
              </a:rPr>
              <a:t>Models used:</a:t>
            </a:r>
            <a:endParaRPr sz="1100" u="sng">
              <a:solidFill>
                <a:srgbClr val="000000"/>
              </a:solidFill>
              <a:latin typeface="Roboto Slab"/>
              <a:ea typeface="Roboto Slab"/>
              <a:cs typeface="Roboto Slab"/>
              <a:sym typeface="Roboto Slab"/>
            </a:endParaRPr>
          </a:p>
          <a:p>
            <a:pPr indent="0" lvl="0" marL="457200" rtl="0" algn="l">
              <a:lnSpc>
                <a:spcPct val="115000"/>
              </a:lnSpc>
              <a:spcBef>
                <a:spcPts val="0"/>
              </a:spcBef>
              <a:spcAft>
                <a:spcPts val="0"/>
              </a:spcAft>
              <a:buNone/>
            </a:pPr>
            <a:r>
              <a:rPr lang="es-ES" sz="1100">
                <a:solidFill>
                  <a:srgbClr val="000000"/>
                </a:solidFill>
                <a:latin typeface="Roboto Slab"/>
                <a:ea typeface="Roboto Slab"/>
                <a:cs typeface="Roboto Slab"/>
                <a:sym typeface="Roboto Slab"/>
              </a:rPr>
              <a:t>logistic regression, SVM with linear or RBF kernels, Random Forest, Nearest Neighbors, Decision Tree, Multilayer Perceptron, AdaBoost, and Naive Bayes. </a:t>
            </a:r>
            <a:r>
              <a:rPr lang="es-ES" sz="1100" u="sng">
                <a:solidFill>
                  <a:srgbClr val="000000"/>
                </a:solidFill>
                <a:latin typeface="Roboto Slab"/>
                <a:ea typeface="Roboto Slab"/>
                <a:cs typeface="Roboto Slab"/>
                <a:sym typeface="Roboto Slab"/>
              </a:rPr>
              <a:t>They did not use neural models, because they are hard to interpret.</a:t>
            </a:r>
            <a:endParaRPr sz="1100" u="sng">
              <a:solidFill>
                <a:srgbClr val="000000"/>
              </a:solidFill>
              <a:latin typeface="Roboto Slab"/>
              <a:ea typeface="Roboto Slab"/>
              <a:cs typeface="Roboto Slab"/>
              <a:sym typeface="Roboto Slab"/>
            </a:endParaRPr>
          </a:p>
          <a:p>
            <a:pPr indent="-298450" lvl="0" marL="457200" rtl="0" algn="l">
              <a:spcBef>
                <a:spcPts val="0"/>
              </a:spcBef>
              <a:spcAft>
                <a:spcPts val="0"/>
              </a:spcAft>
              <a:buClr>
                <a:srgbClr val="000000"/>
              </a:buClr>
              <a:buSzPts val="1100"/>
              <a:buFont typeface="Roboto Slab Regular"/>
              <a:buAutoNum type="arabicParenR"/>
            </a:pPr>
            <a:r>
              <a:rPr lang="es-ES" sz="1100">
                <a:solidFill>
                  <a:srgbClr val="000000"/>
                </a:solidFill>
                <a:latin typeface="Roboto Slab Regular"/>
                <a:ea typeface="Roboto Slab Regular"/>
                <a:cs typeface="Roboto Slab Regular"/>
                <a:sym typeface="Roboto Slab Regular"/>
              </a:rPr>
              <a:t>Prediction task:</a:t>
            </a:r>
            <a:endParaRPr sz="1100">
              <a:solidFill>
                <a:srgbClr val="000000"/>
              </a:solidFill>
              <a:latin typeface="Roboto Slab Regular"/>
              <a:ea typeface="Roboto Slab Regular"/>
              <a:cs typeface="Roboto Slab Regular"/>
              <a:sym typeface="Roboto Slab Regular"/>
            </a:endParaRPr>
          </a:p>
          <a:p>
            <a:pPr indent="0" lvl="0" marL="457200" rtl="0" algn="l">
              <a:lnSpc>
                <a:spcPct val="115000"/>
              </a:lnSpc>
              <a:spcBef>
                <a:spcPts val="0"/>
              </a:spcBef>
              <a:spcAft>
                <a:spcPts val="0"/>
              </a:spcAft>
              <a:buNone/>
            </a:pPr>
            <a:r>
              <a:rPr lang="es-ES" sz="1100">
                <a:solidFill>
                  <a:srgbClr val="000000"/>
                </a:solidFill>
                <a:latin typeface="Arial"/>
                <a:ea typeface="Arial"/>
                <a:cs typeface="Arial"/>
                <a:sym typeface="Arial"/>
              </a:rPr>
              <a:t>Three methods:(i) the paper text only, (ii) the review text only, or (iii) both paper and review text.</a:t>
            </a:r>
            <a:endParaRPr sz="11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rPr lang="es-ES" sz="1100" u="sng">
                <a:solidFill>
                  <a:srgbClr val="000000"/>
                </a:solidFill>
                <a:latin typeface="Arial"/>
                <a:ea typeface="Arial"/>
                <a:cs typeface="Arial"/>
                <a:sym typeface="Arial"/>
              </a:rPr>
              <a:t>Models used: </a:t>
            </a:r>
            <a:r>
              <a:rPr lang="es-ES" sz="1100">
                <a:solidFill>
                  <a:srgbClr val="000000"/>
                </a:solidFill>
                <a:latin typeface="Arial"/>
                <a:ea typeface="Arial"/>
                <a:cs typeface="Arial"/>
                <a:sym typeface="Arial"/>
              </a:rPr>
              <a:t>CNN, RNN (LSTM), Deep Averaging Networks (DAN), </a:t>
            </a:r>
            <a:r>
              <a:rPr lang="es-ES" sz="1100" u="sng">
                <a:solidFill>
                  <a:srgbClr val="000000"/>
                </a:solidFill>
                <a:latin typeface="Arial"/>
                <a:ea typeface="Arial"/>
                <a:cs typeface="Arial"/>
                <a:sym typeface="Arial"/>
              </a:rPr>
              <a:t>Dictionary:</a:t>
            </a:r>
            <a:r>
              <a:rPr lang="es-ES" sz="1100">
                <a:solidFill>
                  <a:srgbClr val="000000"/>
                </a:solidFill>
                <a:latin typeface="Arial"/>
                <a:ea typeface="Arial"/>
                <a:cs typeface="Arial"/>
                <a:sym typeface="Arial"/>
              </a:rPr>
              <a:t> GLOVE </a:t>
            </a:r>
            <a:endParaRPr sz="1100">
              <a:solidFill>
                <a:srgbClr val="000000"/>
              </a:solidFill>
            </a:endParaRPr>
          </a:p>
        </p:txBody>
      </p:sp>
      <p:sp>
        <p:nvSpPr>
          <p:cNvPr id="476" name="Google Shape;476;g6c440d0d0f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6c440d0d0f_4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6c440d0d0f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dd073fd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dd073fd8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7dd073fd8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c440d0d0f_6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STEMMING</a:t>
            </a:r>
            <a:endParaRPr/>
          </a:p>
          <a:p>
            <a:pPr indent="0" lvl="0" marL="0" rtl="0" algn="l">
              <a:spcBef>
                <a:spcPts val="0"/>
              </a:spcBef>
              <a:spcAft>
                <a:spcPts val="0"/>
              </a:spcAft>
              <a:buNone/>
            </a:pPr>
            <a:r>
              <a:rPr lang="es-ES"/>
              <a:t>Custom cleaning = usually specific to machine learning etc</a:t>
            </a:r>
            <a:endParaRPr/>
          </a:p>
        </p:txBody>
      </p:sp>
      <p:sp>
        <p:nvSpPr>
          <p:cNvPr id="503" name="Google Shape;503;g6c440d0d0f_6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c440d0d0f_7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6c440d0d0f_7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c440d0d0f_7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6c440d0d0f_7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6c440d0d0f_8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weight is composed by two terms:</a:t>
            </a:r>
            <a:endParaRPr/>
          </a:p>
          <a:p>
            <a:pPr indent="0" lvl="0" marL="0" rtl="0" algn="l">
              <a:spcBef>
                <a:spcPts val="0"/>
              </a:spcBef>
              <a:spcAft>
                <a:spcPts val="0"/>
              </a:spcAft>
              <a:buNone/>
            </a:pPr>
            <a:r>
              <a:rPr lang="es-ES"/>
              <a:t>TF: Term Frequency</a:t>
            </a:r>
            <a:endParaRPr/>
          </a:p>
          <a:p>
            <a:pPr indent="0" lvl="0" marL="0" rtl="0" algn="l">
              <a:spcBef>
                <a:spcPts val="0"/>
              </a:spcBef>
              <a:spcAft>
                <a:spcPts val="0"/>
              </a:spcAft>
              <a:buNone/>
            </a:pPr>
            <a:r>
              <a:rPr lang="es-ES"/>
              <a:t>IDF : Inverse Document Frequency</a:t>
            </a:r>
            <a:endParaRPr/>
          </a:p>
        </p:txBody>
      </p:sp>
      <p:sp>
        <p:nvSpPr>
          <p:cNvPr id="538" name="Google Shape;538;g6c440d0d0f_8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c440d0d0f_8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6c440d0d0f_8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c440d0d0f_8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6c440d0d0f_8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6c440d0d0f_8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6c440d0d0f_8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6c440d0d0f_8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6c440d0d0f_8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c440d0d0f_9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6c440d0d0f_9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6c440d0d0f_9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6c440d0d0f_9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6c440d0d0f_9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500">
                <a:solidFill>
                  <a:srgbClr val="515151"/>
                </a:solidFill>
                <a:highlight>
                  <a:srgbClr val="FFFFFF"/>
                </a:highlight>
                <a:latin typeface="Roboto"/>
                <a:ea typeface="Roboto"/>
                <a:cs typeface="Roboto"/>
                <a:sym typeface="Roboto"/>
              </a:rPr>
              <a:t>ULMFiT ensembles the predictions of a forward and backward language model. Even though </a:t>
            </a:r>
            <a:r>
              <a:rPr lang="es-ES" sz="1500">
                <a:solidFill>
                  <a:srgbClr val="268BD2"/>
                </a:solidFill>
                <a:uFill>
                  <a:noFill/>
                </a:uFill>
                <a:latin typeface="Roboto"/>
                <a:ea typeface="Roboto"/>
                <a:cs typeface="Roboto"/>
                <a:sym typeface="Roboto"/>
                <a:hlinkClick r:id="rId2"/>
              </a:rPr>
              <a:t>bidirectionality has been found to be important</a:t>
            </a:r>
            <a:r>
              <a:rPr lang="es-ES" sz="1500">
                <a:solidFill>
                  <a:srgbClr val="515151"/>
                </a:solidFill>
                <a:highlight>
                  <a:srgbClr val="FFFFFF"/>
                </a:highlight>
                <a:latin typeface="Roboto"/>
                <a:ea typeface="Roboto"/>
                <a:cs typeface="Roboto"/>
                <a:sym typeface="Roboto"/>
              </a:rPr>
              <a:t> in contextual word vectors, we did not see big improvements for our downstream tasks (text classification) with </a:t>
            </a:r>
            <a:r>
              <a:rPr lang="es-ES" sz="1500">
                <a:solidFill>
                  <a:srgbClr val="268BD2"/>
                </a:solidFill>
                <a:uFill>
                  <a:noFill/>
                </a:uFill>
                <a:latin typeface="Roboto"/>
                <a:ea typeface="Roboto"/>
                <a:cs typeface="Roboto"/>
                <a:sym typeface="Roboto"/>
                <a:hlinkClick r:id="rId3"/>
              </a:rPr>
              <a:t>ELMo-style joint training</a:t>
            </a:r>
            <a:r>
              <a:rPr lang="es-ES" sz="1500">
                <a:solidFill>
                  <a:srgbClr val="515151"/>
                </a:solidFill>
                <a:highlight>
                  <a:srgbClr val="FFFFFF"/>
                </a:highlight>
                <a:latin typeface="Roboto"/>
                <a:ea typeface="Roboto"/>
                <a:cs typeface="Roboto"/>
                <a:sym typeface="Roboto"/>
              </a:rPr>
              <a:t>. As joint training is quite memory-intensive and we emphasize efficiency, we opted to just train forward language models for all languages.</a:t>
            </a:r>
            <a:endParaRPr/>
          </a:p>
        </p:txBody>
      </p:sp>
      <p:sp>
        <p:nvSpPr>
          <p:cNvPr id="671" name="Google Shape;671;g6c440d0d0f_9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6c440d0d0f_8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6c440d0d0f_8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6c440d0d0f_8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s-ES" sz="1000">
                <a:solidFill>
                  <a:srgbClr val="000000"/>
                </a:solidFill>
                <a:latin typeface="Roboto Slab Regular"/>
                <a:ea typeface="Roboto Slab Regular"/>
                <a:cs typeface="Roboto Slab Regular"/>
                <a:sym typeface="Roboto Slab Regular"/>
              </a:rPr>
              <a:t>Complex characteristics of word use (syntax and semantics)</a:t>
            </a:r>
            <a:endParaRPr sz="1000">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sz="1000">
                <a:solidFill>
                  <a:srgbClr val="000000"/>
                </a:solidFill>
                <a:latin typeface="Roboto Slab Regular"/>
                <a:ea typeface="Roboto Slab Regular"/>
                <a:cs typeface="Roboto Slab Regular"/>
                <a:sym typeface="Roboto Slab Regular"/>
              </a:rPr>
              <a:t>How these uses vary across linguistic contexts (to model polysemy)</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Corporated into wide range of existing NLP architectures</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This modules supports inputs both in the form of raw text strings or tokenized text strings.</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Semi-supervised learning where the biLM is pre-trained at a large scale</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We set the trainable parameter to True when creating the module so that the 4 scalar weights (as described in the paper) can be trained. In this setting, the module still keeps all other parameters fixed.</a:t>
            </a:r>
            <a:endParaRPr sz="1000">
              <a:solidFill>
                <a:srgbClr val="000000"/>
              </a:solidFill>
              <a:latin typeface="Roboto Slab Regular"/>
              <a:ea typeface="Roboto Slab Regular"/>
              <a:cs typeface="Roboto Slab Regular"/>
              <a:sym typeface="Roboto Slab Regular"/>
            </a:endParaRPr>
          </a:p>
        </p:txBody>
      </p:sp>
      <p:sp>
        <p:nvSpPr>
          <p:cNvPr id="692" name="Google Shape;692;g6c440d0d0f_8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c440d0d0f_2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6c440d0d0f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6c440d0d0f_8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2.The forward pass contains information about a certain word and the context (other words) before that word</a:t>
            </a:r>
            <a:endParaRPr b="1"/>
          </a:p>
          <a:p>
            <a:pPr indent="0" lvl="0" marL="0" rtl="0" algn="l">
              <a:spcBef>
                <a:spcPts val="0"/>
              </a:spcBef>
              <a:spcAft>
                <a:spcPts val="0"/>
              </a:spcAft>
              <a:buNone/>
            </a:pPr>
            <a:r>
              <a:rPr b="1" lang="es-ES"/>
              <a:t>2.The backward pass contains information about the word and the context after it</a:t>
            </a:r>
            <a:endParaRPr b="1"/>
          </a:p>
        </p:txBody>
      </p:sp>
      <p:sp>
        <p:nvSpPr>
          <p:cNvPr id="706" name="Google Shape;706;g6c440d0d0f_8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6c440d0d0f_9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2. These raw word vectors act as inputs to the first layer of biLM</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b="1"/>
          </a:p>
        </p:txBody>
      </p:sp>
      <p:sp>
        <p:nvSpPr>
          <p:cNvPr id="751" name="Google Shape;751;g6c440d0d0f_9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6c440d0d0f_9_2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3.This pair of information, from the forward and backward pass, forms the intermediate word vectors</a:t>
            </a:r>
            <a:endParaRPr b="1"/>
          </a:p>
        </p:txBody>
      </p:sp>
      <p:sp>
        <p:nvSpPr>
          <p:cNvPr id="809" name="Google Shape;809;g6c440d0d0f_9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6c440d0d0f_9_4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4.These intermediate word vectors are fed into the next layer of biLM</a:t>
            </a:r>
            <a:endParaRPr b="1"/>
          </a:p>
        </p:txBody>
      </p:sp>
      <p:sp>
        <p:nvSpPr>
          <p:cNvPr id="878" name="Google Shape;878;g6c440d0d0f_9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Google Shape;958;g6c440d0d0f_9_5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5.The final representation (ELMo) is the weighted sum of the raw word vectors and the 2 intermediate word vectors</a:t>
            </a:r>
            <a:endParaRPr b="1"/>
          </a:p>
        </p:txBody>
      </p:sp>
      <p:sp>
        <p:nvSpPr>
          <p:cNvPr id="959" name="Google Shape;959;g6c440d0d0f_9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6c440d0d0f_8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a:t>semantic role labeling</a:t>
            </a:r>
            <a:r>
              <a:rPr lang="es-ES"/>
              <a:t> is the process that assigns labels to words or phrases in a sentence that indicate their semantic role in the sentence, such as that of an agent, goal, or result.[1]</a:t>
            </a:r>
            <a:endParaRPr/>
          </a:p>
          <a:p>
            <a:pPr indent="0" lvl="0" marL="0" rtl="0" algn="l">
              <a:spcBef>
                <a:spcPts val="0"/>
              </a:spcBef>
              <a:spcAft>
                <a:spcPts val="0"/>
              </a:spcAft>
              <a:buNone/>
            </a:pPr>
            <a:r>
              <a:rPr lang="es-ES"/>
              <a:t>Semantic role labeling (SRL) systems aim to recover the predicate-argument structure of a sentence, to determine essentially “who did what to</a:t>
            </a:r>
            <a:endParaRPr/>
          </a:p>
          <a:p>
            <a:pPr indent="0" lvl="0" marL="0" rtl="0" algn="l">
              <a:spcBef>
                <a:spcPts val="0"/>
              </a:spcBef>
              <a:spcAft>
                <a:spcPts val="0"/>
              </a:spcAft>
              <a:buNone/>
            </a:pPr>
            <a:r>
              <a:rPr lang="es-ES"/>
              <a:t>whom”, “when”, and “where.”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Constituency parsing:</a:t>
            </a:r>
            <a:r>
              <a:rPr lang="es-ES"/>
              <a:t> Phrase structure organizes words into nested constituents. Constituency parsing aims to extract a constituency-based parse tree from a sentence that represents its syntactic structure according to a phrase structure grammar.</a:t>
            </a:r>
            <a:endParaRPr/>
          </a:p>
        </p:txBody>
      </p:sp>
      <p:sp>
        <p:nvSpPr>
          <p:cNvPr id="1046" name="Google Shape;1046;g6c440d0d0f_8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6c440d0d0f_8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s-ES" sz="1000">
                <a:solidFill>
                  <a:srgbClr val="000000"/>
                </a:solidFill>
                <a:latin typeface="Roboto Slab Regular"/>
                <a:ea typeface="Roboto Slab Regular"/>
                <a:cs typeface="Roboto Slab Regular"/>
                <a:sym typeface="Roboto Slab Regular"/>
              </a:rPr>
              <a:t>Complex characteristics of word use (syntax and semantics)</a:t>
            </a:r>
            <a:endParaRPr sz="1000">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sz="1000">
                <a:solidFill>
                  <a:srgbClr val="000000"/>
                </a:solidFill>
                <a:latin typeface="Roboto Slab Regular"/>
                <a:ea typeface="Roboto Slab Regular"/>
                <a:cs typeface="Roboto Slab Regular"/>
                <a:sym typeface="Roboto Slab Regular"/>
              </a:rPr>
              <a:t>How these uses vary across linguistic contexts (to model polysemy)</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Character based mi??</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Corporated into wide range of existing NLP architectures</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This modules supports inputs both in the form of raw text strings or tokenized text strings.</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Semi-supervised learning where the biLM is pre-trained at a large scale</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We set the trainable parameter to True when creating the module so that the 4 scalar weights (as described in the paper) can be trained. In this setting, the module still keeps all other parameters fixed.</a:t>
            </a:r>
            <a:endParaRPr sz="1000">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Semi-supervised learning where the biLM is pre-trained at a large scale</a:t>
            </a:r>
            <a:endParaRPr sz="1000">
              <a:solidFill>
                <a:srgbClr val="000000"/>
              </a:solidFill>
              <a:latin typeface="Roboto Slab Regular"/>
              <a:ea typeface="Roboto Slab Regular"/>
              <a:cs typeface="Roboto Slab Regular"/>
              <a:sym typeface="Roboto Slab Regular"/>
            </a:endParaRPr>
          </a:p>
        </p:txBody>
      </p:sp>
      <p:sp>
        <p:nvSpPr>
          <p:cNvPr id="1053" name="Google Shape;1053;g6c440d0d0f_8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 name="Google Shape;10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6c440d0d0f_8_4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g6c440d0d0f_8_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6c440d0d0f_8_4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000">
                <a:solidFill>
                  <a:srgbClr val="000000"/>
                </a:solidFill>
                <a:latin typeface="Roboto Slab Regular"/>
                <a:ea typeface="Roboto Slab Regular"/>
                <a:cs typeface="Roboto Slab Regular"/>
                <a:sym typeface="Roboto Slab Regular"/>
              </a:rPr>
              <a:t>d=400 for ulmfit, it was 1024  in elmo.</a:t>
            </a:r>
            <a:endParaRPr sz="1000">
              <a:solidFill>
                <a:srgbClr val="000000"/>
              </a:solidFill>
              <a:latin typeface="Roboto Slab Regular"/>
              <a:ea typeface="Roboto Slab Regular"/>
              <a:cs typeface="Roboto Slab Regular"/>
              <a:sym typeface="Roboto Slab Regular"/>
            </a:endParaRPr>
          </a:p>
        </p:txBody>
      </p:sp>
      <p:sp>
        <p:nvSpPr>
          <p:cNvPr id="1107" name="Google Shape;1107;g6c440d0d0f_8_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s-ES" sz="1000">
                <a:solidFill>
                  <a:srgbClr val="000000"/>
                </a:solidFill>
                <a:latin typeface="Arial"/>
                <a:ea typeface="Arial"/>
                <a:cs typeface="Arial"/>
                <a:sym typeface="Arial"/>
              </a:rPr>
              <a:t>Why peer review matters:</a:t>
            </a:r>
            <a:endParaRPr sz="1000">
              <a:solidFill>
                <a:srgbClr val="000000"/>
              </a:solidFill>
              <a:latin typeface="Arial"/>
              <a:ea typeface="Arial"/>
              <a:cs typeface="Arial"/>
              <a:sym typeface="Arial"/>
            </a:endParaRPr>
          </a:p>
          <a:p>
            <a:pPr indent="-292100" lvl="0" marL="457200" rtl="0" algn="l">
              <a:lnSpc>
                <a:spcPct val="115000"/>
              </a:lnSpc>
              <a:spcBef>
                <a:spcPts val="0"/>
              </a:spcBef>
              <a:spcAft>
                <a:spcPts val="0"/>
              </a:spcAft>
              <a:buClr>
                <a:srgbClr val="000000"/>
              </a:buClr>
              <a:buSzPts val="1000"/>
              <a:buAutoNum type="arabicPeriod"/>
            </a:pPr>
            <a:r>
              <a:rPr lang="es-ES" sz="1000">
                <a:solidFill>
                  <a:srgbClr val="000000"/>
                </a:solidFill>
                <a:latin typeface="Arial"/>
                <a:ea typeface="Arial"/>
                <a:cs typeface="Arial"/>
                <a:sym typeface="Arial"/>
              </a:rPr>
              <a:t>Peer review has been a formal part of scientific communication since the first scientific journals appeared more than 300 years ago. The Philosophical Transactions of the Royal Society is thought to be the first journal to formalize the peer review process under the editorship of Henry Oldenburg (1618- 1677).</a:t>
            </a:r>
            <a:endParaRPr sz="1000">
              <a:solidFill>
                <a:srgbClr val="000000"/>
              </a:solidFill>
              <a:latin typeface="Arial"/>
              <a:ea typeface="Arial"/>
              <a:cs typeface="Arial"/>
              <a:sym typeface="Arial"/>
            </a:endParaRPr>
          </a:p>
          <a:p>
            <a:pPr indent="-292100" lvl="0" marL="457200" rtl="0" algn="l">
              <a:lnSpc>
                <a:spcPct val="115000"/>
              </a:lnSpc>
              <a:spcBef>
                <a:spcPts val="0"/>
              </a:spcBef>
              <a:spcAft>
                <a:spcPts val="0"/>
              </a:spcAft>
              <a:buClr>
                <a:srgbClr val="000000"/>
              </a:buClr>
              <a:buSzPts val="1000"/>
              <a:buAutoNum type="arabicPeriod"/>
            </a:pPr>
            <a:r>
              <a:rPr lang="es-ES" sz="1000">
                <a:solidFill>
                  <a:srgbClr val="000000"/>
                </a:solidFill>
                <a:latin typeface="Arial"/>
                <a:ea typeface="Arial"/>
                <a:cs typeface="Arial"/>
                <a:sym typeface="Arial"/>
              </a:rPr>
              <a:t>Despite many criticisms about the integrity of peer review, the majority of the research community, including the </a:t>
            </a:r>
            <a:r>
              <a:rPr lang="es-ES" sz="1000">
                <a:solidFill>
                  <a:srgbClr val="000000"/>
                </a:solidFill>
                <a:latin typeface="Arial"/>
                <a:ea typeface="Arial"/>
                <a:cs typeface="Arial"/>
                <a:sym typeface="Arial"/>
              </a:rPr>
              <a:t>prestigious scientific venues,</a:t>
            </a:r>
            <a:r>
              <a:rPr lang="es-ES" sz="1000">
                <a:solidFill>
                  <a:srgbClr val="000000"/>
                </a:solidFill>
                <a:latin typeface="Arial"/>
                <a:ea typeface="Arial"/>
                <a:cs typeface="Arial"/>
                <a:sym typeface="Arial"/>
              </a:rPr>
              <a:t>  still believes peer review is the best form of scientific evaluation. [3]</a:t>
            </a:r>
            <a:endParaRPr sz="1000">
              <a:solidFill>
                <a:srgbClr val="000000"/>
              </a:solidFill>
              <a:latin typeface="Arial"/>
              <a:ea typeface="Arial"/>
              <a:cs typeface="Arial"/>
              <a:sym typeface="Arial"/>
            </a:endParaRPr>
          </a:p>
          <a:p>
            <a:pPr indent="0" lvl="0" marL="0" rtl="0" algn="l">
              <a:lnSpc>
                <a:spcPct val="90000"/>
              </a:lnSpc>
              <a:spcBef>
                <a:spcPts val="1000"/>
              </a:spcBef>
              <a:spcAft>
                <a:spcPts val="0"/>
              </a:spcAft>
              <a:buNone/>
            </a:pPr>
            <a:r>
              <a:t/>
            </a:r>
            <a:endParaRPr sz="1000">
              <a:solidFill>
                <a:srgbClr val="3F3F3F"/>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p>
        </p:txBody>
      </p:sp>
      <p:sp>
        <p:nvSpPr>
          <p:cNvPr id="369" name="Google Shape;3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6c440d0d0f_8_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Dropout: Randomly selected subset of activations is set to zero</a:t>
            </a:r>
            <a:endParaRPr/>
          </a:p>
          <a:p>
            <a:pPr indent="0" lvl="0" marL="0" rtl="0" algn="l">
              <a:spcBef>
                <a:spcPts val="0"/>
              </a:spcBef>
              <a:spcAft>
                <a:spcPts val="0"/>
              </a:spcAft>
              <a:buNone/>
            </a:pPr>
            <a:r>
              <a:rPr lang="es-ES"/>
              <a:t>Dropconnect: sets a randomly selected subset of weights within the network to zero.</a:t>
            </a:r>
            <a:endParaRPr/>
          </a:p>
        </p:txBody>
      </p:sp>
      <p:sp>
        <p:nvSpPr>
          <p:cNvPr id="1122" name="Google Shape;1122;g6c440d0d0f_8_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6c440d0d0f_9_6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g6c440d0d0f_9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6c440d0d0f_9_6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As different layers capture different types of information (Yosinski et al., 2014), they should be fine-tuned to different extents. </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Instead of using the same learning rate for all layers of the model, discriminative fine-tuning allows us to tune each layer with different learning rates. </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It was empirically found that first fine-tuning only the last layer (with the others frozen), and then unfreezing all the layers and applying a learning rate lowered by a factor of 2.6 for all other layers during language model fine-tuning </a:t>
            </a:r>
            <a:r>
              <a:rPr lang="es-ES">
                <a:solidFill>
                  <a:srgbClr val="000000"/>
                </a:solidFill>
                <a:uFill>
                  <a:noFill/>
                </a:uFill>
                <a:latin typeface="Roboto Slab Regular"/>
                <a:ea typeface="Roboto Slab Regular"/>
                <a:cs typeface="Roboto Slab Regular"/>
                <a:sym typeface="Roboto Slab Regular"/>
                <a:hlinkClick r:id="rId2"/>
              </a:rPr>
              <a:t>worked well in most cases</a:t>
            </a:r>
            <a:r>
              <a:rPr lang="es-ES">
                <a:solidFill>
                  <a:srgbClr val="000000"/>
                </a:solidFill>
                <a:latin typeface="Roboto Slab Regular"/>
                <a:ea typeface="Roboto Slab Regular"/>
                <a:cs typeface="Roboto Slab Regular"/>
                <a:sym typeface="Roboto Slab Regular"/>
              </a:rPr>
              <a:t>.</a:t>
            </a:r>
            <a:endParaRPr>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a:solidFill>
                <a:srgbClr val="000000"/>
              </a:solidFill>
            </a:endParaRPr>
          </a:p>
        </p:txBody>
      </p:sp>
      <p:sp>
        <p:nvSpPr>
          <p:cNvPr id="1150" name="Google Shape;1150;g6c440d0d0f_9_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6c440d0d0f_8_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this doesn’t mean we run it for one epoch — the ‘1’ in 1-cycle means it just cycles the learning rate down one epoch before the max epochs that we specify. </a:t>
            </a:r>
            <a:endParaRPr/>
          </a:p>
        </p:txBody>
      </p:sp>
      <p:sp>
        <p:nvSpPr>
          <p:cNvPr id="1165" name="Google Shape;1165;g6c440d0d0f_8_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6c440d0d0f_9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s-ES" sz="1100">
                <a:solidFill>
                  <a:srgbClr val="000000"/>
                </a:solidFill>
                <a:latin typeface="Arial"/>
                <a:ea typeface="Arial"/>
                <a:cs typeface="Arial"/>
                <a:sym typeface="Arial"/>
              </a:rPr>
              <a:t>Rather than fine-tuning all layers at once, which risks catastrophic forgetting, we propose to gradually unfreeze the model starting from the last layer as this contains the </a:t>
            </a:r>
            <a:r>
              <a:rPr i="1" lang="es-ES" sz="1100">
                <a:solidFill>
                  <a:srgbClr val="000000"/>
                </a:solidFill>
                <a:latin typeface="Arial"/>
                <a:ea typeface="Arial"/>
                <a:cs typeface="Arial"/>
                <a:sym typeface="Arial"/>
              </a:rPr>
              <a:t>least general </a:t>
            </a:r>
            <a:r>
              <a:rPr lang="es-ES" sz="1100">
                <a:solidFill>
                  <a:srgbClr val="000000"/>
                </a:solidFill>
                <a:latin typeface="Arial"/>
                <a:ea typeface="Arial"/>
                <a:cs typeface="Arial"/>
                <a:sym typeface="Arial"/>
              </a:rPr>
              <a:t>knowledge </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1179" name="Google Shape;1179;g6c440d0d0f_9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6c440d0d0f_9_6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The signal in text classification tasks is often contained in a few words, which may occur anywhere in the document. As input documents can consist of hundreds of words, information may get lost if we only consider the last hidden state of the model. For this reason, we concatenate the hidden state at the last time step hT of the document with both the max-pooled and the mean-pooled representation of the hidden states over as many time steps as fit in GPU memoryH = {h1,...,hT}: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solidFill>
                  <a:srgbClr val="000000"/>
                </a:solidFill>
                <a:latin typeface="Arial"/>
                <a:ea typeface="Arial"/>
                <a:cs typeface="Arial"/>
                <a:sym typeface="Arial"/>
              </a:rPr>
              <a:t>Concat pooling</a:t>
            </a:r>
            <a:r>
              <a:rPr lang="es-ES">
                <a:solidFill>
                  <a:srgbClr val="000000"/>
                </a:solidFill>
                <a:highlight>
                  <a:srgbClr val="FFFFFF"/>
                </a:highlight>
                <a:latin typeface="Arial"/>
                <a:ea typeface="Arial"/>
                <a:cs typeface="Arial"/>
                <a:sym typeface="Arial"/>
              </a:rPr>
              <a:t> extracts max-polling and mean-pooling over the history of hidden states and concatenates them with the final hidden state</a:t>
            </a:r>
            <a:endParaRPr/>
          </a:p>
        </p:txBody>
      </p:sp>
      <p:sp>
        <p:nvSpPr>
          <p:cNvPr id="1190" name="Google Shape;1190;g6c440d0d0f_9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6c440d0d0f_9_6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g6c440d0d0f_9_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6c440d0d0f_9_6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g6c440d0d0f_9_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6c440d0d0f_8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LASSO (Least Absolute Shrinkage Selector Operator)</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Reviews: 74% accepted, 26% rejected</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Abstract: 33% accepted, 67% rejected</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Precision: TP / (TP + FP) - among the ones that we predict accepted, what % of it was actually accepted?</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Recall: TP / (TP+FN) - among the ones that are actually accepted, what % of it we could predict true? </a:t>
            </a:r>
            <a:endParaRPr sz="1150">
              <a:solidFill>
                <a:srgbClr val="595858"/>
              </a:solidFill>
              <a:highlight>
                <a:srgbClr val="FFFFFF"/>
              </a:highlight>
              <a:latin typeface="Roboto"/>
              <a:ea typeface="Roboto"/>
              <a:cs typeface="Roboto"/>
              <a:sym typeface="Roboto"/>
            </a:endParaRPr>
          </a:p>
          <a:p>
            <a:pPr indent="0" lvl="0" marL="0" rtl="0" algn="l">
              <a:spcBef>
                <a:spcPts val="0"/>
              </a:spcBef>
              <a:spcAft>
                <a:spcPts val="0"/>
              </a:spcAft>
              <a:buNone/>
            </a:pPr>
            <a:r>
              <a:rPr lang="es-ES" sz="1150">
                <a:solidFill>
                  <a:srgbClr val="595858"/>
                </a:solidFill>
                <a:highlight>
                  <a:srgbClr val="FFFFFF"/>
                </a:highlight>
                <a:latin typeface="Roboto"/>
                <a:ea typeface="Roboto"/>
                <a:cs typeface="Roboto"/>
                <a:sym typeface="Roboto"/>
              </a:rPr>
              <a:t>FScore: Harmonic mean of precision and recall. False Negatives and False Positives are crucial.imbalanced class distribution.</a:t>
            </a:r>
            <a:endParaRPr sz="1150">
              <a:solidFill>
                <a:srgbClr val="595858"/>
              </a:solidFill>
              <a:highlight>
                <a:srgbClr val="FFFFFF"/>
              </a:highlight>
              <a:latin typeface="Roboto"/>
              <a:ea typeface="Roboto"/>
              <a:cs typeface="Roboto"/>
              <a:sym typeface="Roboto"/>
            </a:endParaRPr>
          </a:p>
        </p:txBody>
      </p:sp>
      <p:sp>
        <p:nvSpPr>
          <p:cNvPr id="1215" name="Google Shape;1215;g6c440d0d0f_8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6c440d0d0f_9_7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g6c440d0d0f_9_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c440d0d0f_3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Quantitative studies of peer reviews had been limited, to the few individuals who had access to peer reviews of a given venue[1]</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Prestigious scientific venues use peer reviewing to decide which papers to include in their journals or proceedings.[1]</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it is often a subject of debate. Recognizing the important consequences of peer reviewing, several researchers studied various aspects of the process, including consistency, bias, author response and general review quality [1]</a:t>
            </a:r>
            <a:endParaRPr>
              <a:solidFill>
                <a:srgbClr val="000000"/>
              </a:solidFill>
              <a:latin typeface="Roboto Slab Regular"/>
              <a:ea typeface="Roboto Slab Regular"/>
              <a:cs typeface="Roboto Slab Regular"/>
              <a:sym typeface="Roboto Slab Regular"/>
            </a:endParaRPr>
          </a:p>
          <a:p>
            <a:pPr indent="0" lvl="0" marL="0" rtl="0" algn="l">
              <a:spcBef>
                <a:spcPts val="800"/>
              </a:spcBef>
              <a:spcAft>
                <a:spcPts val="0"/>
              </a:spcAft>
              <a:buNone/>
            </a:pPr>
            <a:r>
              <a:rPr lang="es-ES">
                <a:solidFill>
                  <a:srgbClr val="000000"/>
                </a:solidFill>
                <a:latin typeface="Roboto Slab Regular"/>
                <a:ea typeface="Roboto Slab Regular"/>
                <a:cs typeface="Roboto Slab Regular"/>
                <a:sym typeface="Roboto Slab Regular"/>
              </a:rPr>
              <a:t>Reviewers are generally not paid for their time since peer review is simply considered to be part of the self-regulatory nature of the world of science and research. </a:t>
            </a:r>
            <a:endParaRPr>
              <a:solidFill>
                <a:srgbClr val="000000"/>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s-ES">
                <a:solidFill>
                  <a:srgbClr val="000000"/>
                </a:solidFill>
              </a:rPr>
              <a:t>ACL 2017 = double blind</a:t>
            </a:r>
            <a:endParaRPr>
              <a:solidFill>
                <a:srgbClr val="000000"/>
              </a:solidFill>
            </a:endParaRPr>
          </a:p>
          <a:p>
            <a:pPr indent="0" lvl="0" marL="0" rtl="0" algn="l">
              <a:spcBef>
                <a:spcPts val="0"/>
              </a:spcBef>
              <a:spcAft>
                <a:spcPts val="0"/>
              </a:spcAft>
              <a:buNone/>
            </a:pPr>
            <a:r>
              <a:rPr lang="es-ES">
                <a:solidFill>
                  <a:srgbClr val="000000"/>
                </a:solidFill>
              </a:rPr>
              <a:t>ICLR 2017 = single blind, 2018/2019 double blind</a:t>
            </a:r>
            <a:endParaRPr>
              <a:solidFill>
                <a:srgbClr val="000000"/>
              </a:solidFill>
            </a:endParaRPr>
          </a:p>
          <a:p>
            <a:pPr indent="0" lvl="0" marL="0" rtl="0" algn="l">
              <a:spcBef>
                <a:spcPts val="0"/>
              </a:spcBef>
              <a:spcAft>
                <a:spcPts val="0"/>
              </a:spcAft>
              <a:buNone/>
            </a:pPr>
            <a:r>
              <a:rPr lang="es-ES">
                <a:solidFill>
                  <a:srgbClr val="000000"/>
                </a:solidFill>
              </a:rPr>
              <a:t>CoNLL 2016 = double blind</a:t>
            </a:r>
            <a:endParaRPr>
              <a:solidFill>
                <a:srgbClr val="000000"/>
              </a:solidFill>
            </a:endParaRPr>
          </a:p>
          <a:p>
            <a:pPr indent="0" lvl="0" marL="0" rtl="0" algn="l">
              <a:spcBef>
                <a:spcPts val="0"/>
              </a:spcBef>
              <a:spcAft>
                <a:spcPts val="0"/>
              </a:spcAft>
              <a:buNone/>
            </a:pPr>
            <a:r>
              <a:rPr lang="es-ES">
                <a:solidFill>
                  <a:srgbClr val="000000"/>
                </a:solidFill>
              </a:rPr>
              <a:t>NIPS = double blind</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380" name="Google Shape;380;g6c440d0d0f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6c440d0d0f_8_5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g6c440d0d0f_8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6c440d0d0f_9_7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g6c440d0d0f_9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6c440d0d0f_9_7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g6c440d0d0f_9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6c440d0d0f_9_8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g6c440d0d0f_9_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6c440d0d0f_9_7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g6c440d0d0f_9_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c440d0d0f_3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6c440d0d0f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c440d0d0f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050">
                <a:solidFill>
                  <a:srgbClr val="222222"/>
                </a:solidFill>
                <a:highlight>
                  <a:srgbClr val="FFFFFF"/>
                </a:highlight>
                <a:latin typeface="Arial"/>
                <a:ea typeface="Arial"/>
                <a:cs typeface="Arial"/>
                <a:sym typeface="Arial"/>
              </a:rPr>
              <a:t>ACL has a large number of Special Interest Groups (SIGs), focusing on specific areas of natural language processing</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FFFFF"/>
                </a:highlight>
                <a:latin typeface="Arial"/>
                <a:ea typeface="Arial"/>
                <a:cs typeface="Arial"/>
                <a:sym typeface="Arial"/>
              </a:rPr>
              <a:t>such as </a:t>
            </a:r>
            <a:r>
              <a:rPr lang="es-ES" sz="1050">
                <a:solidFill>
                  <a:srgbClr val="222222"/>
                </a:solidFill>
                <a:highlight>
                  <a:srgbClr val="F8F9FA"/>
                </a:highlight>
                <a:latin typeface="Arial"/>
                <a:ea typeface="Arial"/>
                <a:cs typeface="Arial"/>
                <a:sym typeface="Arial"/>
              </a:rPr>
              <a:t>NLP for Slavic Languages and Chinese </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Information Extraction,  Retrieval, Question Answering &amp; NLP Applications</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Semantics</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Generation &amp; Summarization</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Machine Translation</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Machine Learning</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Sentiment Analysis &amp; Opinion Mining</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Tagging, Chunking, Syntax &amp; Parsing</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Social Media</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Dialogue &amp; Interactive Systems</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rPr lang="es-ES" sz="1050">
                <a:solidFill>
                  <a:srgbClr val="222222"/>
                </a:solidFill>
                <a:highlight>
                  <a:srgbClr val="F8F9FA"/>
                </a:highlight>
                <a:latin typeface="Arial"/>
                <a:ea typeface="Arial"/>
                <a:cs typeface="Arial"/>
                <a:sym typeface="Arial"/>
              </a:rPr>
              <a:t>Discourse &amp; Pragmatics</a:t>
            </a:r>
            <a:endParaRPr sz="1050">
              <a:solidFill>
                <a:srgbClr val="222222"/>
              </a:solidFill>
              <a:highlight>
                <a:srgbClr val="F8F9FA"/>
              </a:highlight>
              <a:latin typeface="Arial"/>
              <a:ea typeface="Arial"/>
              <a:cs typeface="Arial"/>
              <a:sym typeface="Arial"/>
            </a:endParaRPr>
          </a:p>
          <a:p>
            <a:pPr indent="0" lvl="0" marL="0" rtl="0" algn="l">
              <a:spcBef>
                <a:spcPts val="0"/>
              </a:spcBef>
              <a:spcAft>
                <a:spcPts val="0"/>
              </a:spcAft>
              <a:buNone/>
            </a:pPr>
            <a:r>
              <a:t/>
            </a:r>
            <a:endParaRPr sz="1050">
              <a:solidFill>
                <a:srgbClr val="222222"/>
              </a:solidFill>
              <a:highlight>
                <a:srgbClr val="F8F9FA"/>
              </a:highlight>
              <a:latin typeface="Arial"/>
              <a:ea typeface="Arial"/>
              <a:cs typeface="Arial"/>
              <a:sym typeface="Arial"/>
            </a:endParaRPr>
          </a:p>
        </p:txBody>
      </p:sp>
      <p:sp>
        <p:nvSpPr>
          <p:cNvPr id="424" name="Google Shape;424;g6c440d0d0f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c440d0d0f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6c440d0d0f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p:cSld name="Diapositiva de título">
    <p:bg>
      <p:bgPr>
        <a:gradFill>
          <a:gsLst>
            <a:gs pos="0">
              <a:srgbClr val="0C2E3A"/>
            </a:gs>
            <a:gs pos="100000">
              <a:srgbClr val="110F16"/>
            </a:gs>
          </a:gsLst>
          <a:path path="circle">
            <a:fillToRect b="50%" l="50%" r="50%" t="50%"/>
          </a:path>
          <a:tileRect/>
        </a:gradFill>
      </p:bgPr>
    </p:bg>
    <p:spTree>
      <p:nvGrpSpPr>
        <p:cNvPr id="15"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2475"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59315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0" y="0"/>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550351"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rgbClr val="0C2E3A"/>
              </a:gs>
              <a:gs pos="100000">
                <a:srgbClr val="110F16"/>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3" name="Google Shape;23;p2"/>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4" name="Google Shape;24;p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1 1">
  <p:cSld name="2_Título y objetos_1">
    <p:bg>
      <p:bgPr>
        <a:gradFill>
          <a:gsLst>
            <a:gs pos="0">
              <a:srgbClr val="0C2E3A"/>
            </a:gs>
            <a:gs pos="100000">
              <a:srgbClr val="110F16"/>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11"/>
          <p:cNvSpPr/>
          <p:nvPr/>
        </p:nvSpPr>
        <p:spPr>
          <a:xfrm>
            <a:off x="2487950" y="-168499"/>
            <a:ext cx="4263000" cy="25170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rot="5400000">
            <a:off x="3934472" y="-59473"/>
            <a:ext cx="5361831"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txBox="1"/>
          <p:nvPr>
            <p:ph type="ctrTitle"/>
          </p:nvPr>
        </p:nvSpPr>
        <p:spPr>
          <a:xfrm>
            <a:off x="19" y="2446475"/>
            <a:ext cx="91440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28" name="Google Shape;128;p11"/>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2800"/>
              <a:buNone/>
              <a:defRPr sz="2800">
                <a:solidFill>
                  <a:srgbClr val="FFFFFF"/>
                </a:solidFill>
              </a:defRPr>
            </a:lvl2pPr>
            <a:lvl3pPr lvl="2" rtl="0" algn="ctr">
              <a:lnSpc>
                <a:spcPct val="100000"/>
              </a:lnSpc>
              <a:spcBef>
                <a:spcPts val="400"/>
              </a:spcBef>
              <a:spcAft>
                <a:spcPts val="0"/>
              </a:spcAft>
              <a:buClr>
                <a:srgbClr val="FFFFFF"/>
              </a:buClr>
              <a:buSzPts val="2800"/>
              <a:buNone/>
              <a:defRPr sz="2800">
                <a:solidFill>
                  <a:srgbClr val="FFFFFF"/>
                </a:solidFill>
              </a:defRPr>
            </a:lvl3pPr>
            <a:lvl4pPr lvl="3" rtl="0" algn="ctr">
              <a:lnSpc>
                <a:spcPct val="100000"/>
              </a:lnSpc>
              <a:spcBef>
                <a:spcPts val="400"/>
              </a:spcBef>
              <a:spcAft>
                <a:spcPts val="0"/>
              </a:spcAft>
              <a:buClr>
                <a:srgbClr val="FFFFFF"/>
              </a:buClr>
              <a:buSzPts val="2800"/>
              <a:buNone/>
              <a:defRPr sz="2800">
                <a:solidFill>
                  <a:srgbClr val="FFFFFF"/>
                </a:solidFill>
              </a:defRPr>
            </a:lvl4pPr>
            <a:lvl5pPr lvl="4" rtl="0" algn="ctr">
              <a:lnSpc>
                <a:spcPct val="100000"/>
              </a:lnSpc>
              <a:spcBef>
                <a:spcPts val="400"/>
              </a:spcBef>
              <a:spcAft>
                <a:spcPts val="0"/>
              </a:spcAft>
              <a:buClr>
                <a:srgbClr val="FFFFFF"/>
              </a:buClr>
              <a:buSzPts val="2800"/>
              <a:buNone/>
              <a:defRPr sz="2800">
                <a:solidFill>
                  <a:srgbClr val="FFFFFF"/>
                </a:solidFill>
              </a:defRPr>
            </a:lvl5pPr>
            <a:lvl6pPr lvl="5" rtl="0" algn="ctr">
              <a:lnSpc>
                <a:spcPct val="100000"/>
              </a:lnSpc>
              <a:spcBef>
                <a:spcPts val="400"/>
              </a:spcBef>
              <a:spcAft>
                <a:spcPts val="0"/>
              </a:spcAft>
              <a:buClr>
                <a:srgbClr val="FFFFFF"/>
              </a:buClr>
              <a:buSzPts val="2800"/>
              <a:buNone/>
              <a:defRPr sz="2800">
                <a:solidFill>
                  <a:srgbClr val="FFFFFF"/>
                </a:solidFill>
              </a:defRPr>
            </a:lvl6pPr>
            <a:lvl7pPr lvl="6" rtl="0" algn="ctr">
              <a:lnSpc>
                <a:spcPct val="100000"/>
              </a:lnSpc>
              <a:spcBef>
                <a:spcPts val="400"/>
              </a:spcBef>
              <a:spcAft>
                <a:spcPts val="0"/>
              </a:spcAft>
              <a:buClr>
                <a:srgbClr val="FFFFFF"/>
              </a:buClr>
              <a:buSzPts val="2800"/>
              <a:buNone/>
              <a:defRPr sz="2800">
                <a:solidFill>
                  <a:srgbClr val="FFFFFF"/>
                </a:solidFill>
              </a:defRPr>
            </a:lvl7pPr>
            <a:lvl8pPr lvl="7" rtl="0" algn="ctr">
              <a:lnSpc>
                <a:spcPct val="100000"/>
              </a:lnSpc>
              <a:spcBef>
                <a:spcPts val="400"/>
              </a:spcBef>
              <a:spcAft>
                <a:spcPts val="0"/>
              </a:spcAft>
              <a:buClr>
                <a:srgbClr val="FFFFFF"/>
              </a:buClr>
              <a:buSzPts val="2800"/>
              <a:buNone/>
              <a:defRPr sz="2800">
                <a:solidFill>
                  <a:srgbClr val="FFFFFF"/>
                </a:solidFill>
              </a:defRPr>
            </a:lvl8pPr>
            <a:lvl9pPr lvl="8" rtl="0" algn="ctr">
              <a:lnSpc>
                <a:spcPct val="100000"/>
              </a:lnSpc>
              <a:spcBef>
                <a:spcPts val="400"/>
              </a:spcBef>
              <a:spcAft>
                <a:spcPts val="0"/>
              </a:spcAft>
              <a:buClr>
                <a:srgbClr val="FFFFFF"/>
              </a:buClr>
              <a:buSzPts val="2800"/>
              <a:buNone/>
              <a:defRPr sz="2800">
                <a:solidFill>
                  <a:srgbClr val="FFFFFF"/>
                </a:solidFill>
              </a:defRPr>
            </a:lvl9pPr>
          </a:lstStyle>
          <a:p/>
        </p:txBody>
      </p:sp>
      <p:sp>
        <p:nvSpPr>
          <p:cNvPr id="129" name="Google Shape;129;p11"/>
          <p:cNvSpPr txBox="1"/>
          <p:nvPr>
            <p:ph idx="2" type="ctrTitle"/>
          </p:nvPr>
        </p:nvSpPr>
        <p:spPr>
          <a:xfrm>
            <a:off x="2393097" y="1850875"/>
            <a:ext cx="43578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30" name="Google Shape;130;p11"/>
          <p:cNvSpPr/>
          <p:nvPr/>
        </p:nvSpPr>
        <p:spPr>
          <a:xfrm>
            <a:off x="27511"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192200" y="-18932"/>
            <a:ext cx="5244671" cy="5143477"/>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6946144" y="2753776"/>
            <a:ext cx="2197847" cy="2399187"/>
          </a:xfrm>
          <a:custGeom>
            <a:rect b="b" l="l" r="r" t="t"/>
            <a:pathLst>
              <a:path extrusionOk="0" h="9795" w="8973">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6666178" y="0"/>
            <a:ext cx="2477813" cy="2304151"/>
          </a:xfrm>
          <a:custGeom>
            <a:rect b="b" l="l" r="r" t="t"/>
            <a:pathLst>
              <a:path extrusionOk="0" h="9407" w="10116">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11679" y="1723068"/>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3_Título y objetos">
    <p:bg>
      <p:bgPr>
        <a:gradFill>
          <a:gsLst>
            <a:gs pos="0">
              <a:srgbClr val="0C2E3A"/>
            </a:gs>
            <a:gs pos="100000">
              <a:srgbClr val="110F16"/>
            </a:gs>
          </a:gsLst>
          <a:path path="circle">
            <a:fillToRect b="50%" l="50%" r="50%" t="50%"/>
          </a:path>
          <a:tileRect/>
        </a:gradFill>
      </p:bgPr>
    </p:bg>
    <p:spTree>
      <p:nvGrpSpPr>
        <p:cNvPr id="136" name="Shape 136"/>
        <p:cNvGrpSpPr/>
        <p:nvPr/>
      </p:nvGrpSpPr>
      <p:grpSpPr>
        <a:xfrm>
          <a:off x="0" y="0"/>
          <a:ext cx="0" cy="0"/>
          <a:chOff x="0" y="0"/>
          <a:chExt cx="0" cy="0"/>
        </a:xfrm>
      </p:grpSpPr>
      <p:sp>
        <p:nvSpPr>
          <p:cNvPr id="137" name="Google Shape;137;p12"/>
          <p:cNvSpPr/>
          <p:nvPr/>
        </p:nvSpPr>
        <p:spPr>
          <a:xfrm rot="5400000">
            <a:off x="1024675" y="95575"/>
            <a:ext cx="3457500" cy="3133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39" name="Google Shape;139;p12"/>
          <p:cNvSpPr txBox="1"/>
          <p:nvPr>
            <p:ph type="ctrTitle"/>
          </p:nvPr>
        </p:nvSpPr>
        <p:spPr>
          <a:xfrm flipH="1">
            <a:off x="886775" y="2340594"/>
            <a:ext cx="3158100" cy="4623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2400"/>
              <a:buNone/>
              <a:defRPr b="0" sz="24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140" name="Google Shape;140;p12"/>
          <p:cNvSpPr txBox="1"/>
          <p:nvPr>
            <p:ph idx="1" type="subTitle"/>
          </p:nvPr>
        </p:nvSpPr>
        <p:spPr>
          <a:xfrm>
            <a:off x="4598719"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1200"/>
              <a:buNone/>
              <a:defRPr sz="1200">
                <a:solidFill>
                  <a:srgbClr val="FFFFFF"/>
                </a:solidFill>
              </a:defRPr>
            </a:lvl2pPr>
            <a:lvl3pPr lvl="2" rtl="0">
              <a:lnSpc>
                <a:spcPct val="100000"/>
              </a:lnSpc>
              <a:spcBef>
                <a:spcPts val="400"/>
              </a:spcBef>
              <a:spcAft>
                <a:spcPts val="0"/>
              </a:spcAft>
              <a:buClr>
                <a:srgbClr val="FFFFFF"/>
              </a:buClr>
              <a:buSzPts val="1200"/>
              <a:buNone/>
              <a:defRPr sz="1200">
                <a:solidFill>
                  <a:srgbClr val="FFFFFF"/>
                </a:solidFill>
              </a:defRPr>
            </a:lvl3pPr>
            <a:lvl4pPr lvl="3" rtl="0">
              <a:lnSpc>
                <a:spcPct val="100000"/>
              </a:lnSpc>
              <a:spcBef>
                <a:spcPts val="400"/>
              </a:spcBef>
              <a:spcAft>
                <a:spcPts val="0"/>
              </a:spcAft>
              <a:buClr>
                <a:srgbClr val="FFFFFF"/>
              </a:buClr>
              <a:buSzPts val="1200"/>
              <a:buNone/>
              <a:defRPr sz="1200">
                <a:solidFill>
                  <a:srgbClr val="FFFFFF"/>
                </a:solidFill>
              </a:defRPr>
            </a:lvl4pPr>
            <a:lvl5pPr lvl="4" rtl="0">
              <a:lnSpc>
                <a:spcPct val="100000"/>
              </a:lnSpc>
              <a:spcBef>
                <a:spcPts val="400"/>
              </a:spcBef>
              <a:spcAft>
                <a:spcPts val="0"/>
              </a:spcAft>
              <a:buClr>
                <a:srgbClr val="FFFFFF"/>
              </a:buClr>
              <a:buSzPts val="1200"/>
              <a:buNone/>
              <a:defRPr sz="1200">
                <a:solidFill>
                  <a:srgbClr val="FFFFFF"/>
                </a:solidFill>
              </a:defRPr>
            </a:lvl5pPr>
            <a:lvl6pPr lvl="5" rtl="0">
              <a:lnSpc>
                <a:spcPct val="100000"/>
              </a:lnSpc>
              <a:spcBef>
                <a:spcPts val="400"/>
              </a:spcBef>
              <a:spcAft>
                <a:spcPts val="0"/>
              </a:spcAft>
              <a:buClr>
                <a:srgbClr val="FFFFFF"/>
              </a:buClr>
              <a:buSzPts val="1200"/>
              <a:buNone/>
              <a:defRPr sz="1200">
                <a:solidFill>
                  <a:srgbClr val="FFFFFF"/>
                </a:solidFill>
              </a:defRPr>
            </a:lvl6pPr>
            <a:lvl7pPr lvl="6" rtl="0">
              <a:lnSpc>
                <a:spcPct val="100000"/>
              </a:lnSpc>
              <a:spcBef>
                <a:spcPts val="400"/>
              </a:spcBef>
              <a:spcAft>
                <a:spcPts val="0"/>
              </a:spcAft>
              <a:buClr>
                <a:srgbClr val="FFFFFF"/>
              </a:buClr>
              <a:buSzPts val="1200"/>
              <a:buNone/>
              <a:defRPr sz="1200">
                <a:solidFill>
                  <a:srgbClr val="FFFFFF"/>
                </a:solidFill>
              </a:defRPr>
            </a:lvl7pPr>
            <a:lvl8pPr lvl="7" rtl="0">
              <a:lnSpc>
                <a:spcPct val="100000"/>
              </a:lnSpc>
              <a:spcBef>
                <a:spcPts val="400"/>
              </a:spcBef>
              <a:spcAft>
                <a:spcPts val="0"/>
              </a:spcAft>
              <a:buClr>
                <a:srgbClr val="FFFFFF"/>
              </a:buClr>
              <a:buSzPts val="1200"/>
              <a:buNone/>
              <a:defRPr sz="1200">
                <a:solidFill>
                  <a:srgbClr val="FFFFFF"/>
                </a:solidFill>
              </a:defRPr>
            </a:lvl8pPr>
            <a:lvl9pPr lvl="8" rtl="0">
              <a:lnSpc>
                <a:spcPct val="100000"/>
              </a:lnSpc>
              <a:spcBef>
                <a:spcPts val="400"/>
              </a:spcBef>
              <a:spcAft>
                <a:spcPts val="0"/>
              </a:spcAft>
              <a:buClr>
                <a:srgbClr val="FFFFFF"/>
              </a:buClr>
              <a:buSzPts val="1200"/>
              <a:buNone/>
              <a:defRPr sz="1200">
                <a:solidFill>
                  <a:srgbClr val="FFFFFF"/>
                </a:solidFill>
              </a:defRPr>
            </a:lvl9pPr>
          </a:lstStyle>
          <a:p/>
        </p:txBody>
      </p:sp>
      <p:sp>
        <p:nvSpPr>
          <p:cNvPr id="141" name="Google Shape;141;p12"/>
          <p:cNvSpPr/>
          <p:nvPr/>
        </p:nvSpPr>
        <p:spPr>
          <a:xfrm>
            <a:off x="0" y="3237663"/>
            <a:ext cx="5957203" cy="1901058"/>
          </a:xfrm>
          <a:custGeom>
            <a:rect b="b" l="l" r="r" t="t"/>
            <a:pathLst>
              <a:path extrusionOk="0" h="7151" w="23488">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0" y="0"/>
            <a:ext cx="2924434" cy="1144956"/>
          </a:xfrm>
          <a:custGeom>
            <a:rect b="b" l="l" r="r" t="t"/>
            <a:pathLst>
              <a:path extrusionOk="0" h="4069" w="10393">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4888126" y="0"/>
            <a:ext cx="4255880" cy="2343529"/>
          </a:xfrm>
          <a:custGeom>
            <a:rect b="b" l="l" r="r" t="t"/>
            <a:pathLst>
              <a:path extrusionOk="0" h="7288" w="13235">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3807376" y="4360684"/>
            <a:ext cx="1608227" cy="778039"/>
          </a:xfrm>
          <a:custGeom>
            <a:rect b="b" l="l" r="r" t="t"/>
            <a:pathLst>
              <a:path extrusionOk="0" h="2707" w="5865">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
          <p:cNvSpPr/>
          <p:nvPr/>
        </p:nvSpPr>
        <p:spPr>
          <a:xfrm>
            <a:off x="0" y="4248016"/>
            <a:ext cx="3347799" cy="890707"/>
          </a:xfrm>
          <a:custGeom>
            <a:rect b="b" l="l" r="r" t="t"/>
            <a:pathLst>
              <a:path extrusionOk="0" h="3099" w="12209">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2"/>
          <p:cNvSpPr/>
          <p:nvPr/>
        </p:nvSpPr>
        <p:spPr>
          <a:xfrm>
            <a:off x="5697850" y="3760275"/>
            <a:ext cx="3446155" cy="1378454"/>
          </a:xfrm>
          <a:custGeom>
            <a:rect b="b" l="l" r="r" t="t"/>
            <a:pathLst>
              <a:path extrusionOk="0" h="4796" w="11622">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
          <p:cNvSpPr/>
          <p:nvPr/>
        </p:nvSpPr>
        <p:spPr>
          <a:xfrm>
            <a:off x="0" y="0"/>
            <a:ext cx="1917920" cy="1664674"/>
          </a:xfrm>
          <a:custGeom>
            <a:rect b="b" l="l" r="r" t="t"/>
            <a:pathLst>
              <a:path extrusionOk="0" h="5916" w="6816">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extLst>
    <p:ext uri="{DCECCB84-F9BA-43D5-87BE-67443E8EF086}">
      <p15:sldGuideLst>
        <p15:guide id="1" orient="horz" pos="172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4_Título y objetos">
    <p:bg>
      <p:bgPr>
        <a:gradFill>
          <a:gsLst>
            <a:gs pos="0">
              <a:srgbClr val="0C2E3A"/>
            </a:gs>
            <a:gs pos="100000">
              <a:srgbClr val="110F16"/>
            </a:gs>
          </a:gsLst>
          <a:path path="circle">
            <a:fillToRect b="50%" l="50%" r="50%" t="50%"/>
          </a:path>
          <a:tileRect/>
        </a:gradFill>
      </p:bgPr>
    </p:bg>
    <p:spTree>
      <p:nvGrpSpPr>
        <p:cNvPr id="149" name="Shape 149"/>
        <p:cNvGrpSpPr/>
        <p:nvPr/>
      </p:nvGrpSpPr>
      <p:grpSpPr>
        <a:xfrm>
          <a:off x="0" y="0"/>
          <a:ext cx="0" cy="0"/>
          <a:chOff x="0" y="0"/>
          <a:chExt cx="0" cy="0"/>
        </a:xfrm>
      </p:grpSpPr>
      <p:sp>
        <p:nvSpPr>
          <p:cNvPr id="150" name="Google Shape;150;p13"/>
          <p:cNvSpPr/>
          <p:nvPr/>
        </p:nvSpPr>
        <p:spPr>
          <a:xfrm>
            <a:off x="263219" y="1496500"/>
            <a:ext cx="8213700" cy="21924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51" name="Google Shape;151;p13"/>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52" name="Google Shape;152;p13"/>
          <p:cNvSpPr txBox="1"/>
          <p:nvPr>
            <p:ph type="ctrTitle"/>
          </p:nvPr>
        </p:nvSpPr>
        <p:spPr>
          <a:xfrm flipH="1">
            <a:off x="2267119" y="1950928"/>
            <a:ext cx="1979700" cy="12414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2100"/>
              <a:buNone/>
              <a:defRPr b="0" sz="21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13"/>
          <p:cNvSpPr txBox="1"/>
          <p:nvPr>
            <p:ph idx="1" type="subTitle"/>
          </p:nvPr>
        </p:nvSpPr>
        <p:spPr>
          <a:xfrm flipH="1">
            <a:off x="4493231" y="2381677"/>
            <a:ext cx="2383500" cy="3804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p:txBody>
      </p:sp>
      <p:cxnSp>
        <p:nvCxnSpPr>
          <p:cNvPr id="154" name="Google Shape;154;p13"/>
          <p:cNvCxnSpPr/>
          <p:nvPr/>
        </p:nvCxnSpPr>
        <p:spPr>
          <a:xfrm>
            <a:off x="4370063" y="2148847"/>
            <a:ext cx="0" cy="887700"/>
          </a:xfrm>
          <a:prstGeom prst="straightConnector1">
            <a:avLst/>
          </a:prstGeom>
          <a:noFill/>
          <a:ln cap="flat" cmpd="sng" w="28575">
            <a:solidFill>
              <a:srgbClr val="FFFFFF"/>
            </a:solidFill>
            <a:prstDash val="solid"/>
            <a:round/>
            <a:headEnd len="med" w="med" type="none"/>
            <a:tailEnd len="med" w="med" type="none"/>
          </a:ln>
        </p:spPr>
      </p:cxnSp>
      <p:sp>
        <p:nvSpPr>
          <p:cNvPr id="155" name="Google Shape;155;p13"/>
          <p:cNvSpPr/>
          <p:nvPr/>
        </p:nvSpPr>
        <p:spPr>
          <a:xfrm rot="10800000">
            <a:off x="2410401" y="9"/>
            <a:ext cx="6733599" cy="2148840"/>
          </a:xfrm>
          <a:custGeom>
            <a:rect b="b" l="l" r="r" t="t"/>
            <a:pathLst>
              <a:path extrusionOk="0" h="7151" w="23488">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rot="10800000">
            <a:off x="5292458" y="3630804"/>
            <a:ext cx="3851542" cy="1507921"/>
          </a:xfrm>
          <a:custGeom>
            <a:rect b="b" l="l" r="r" t="t"/>
            <a:pathLst>
              <a:path extrusionOk="0" h="4069" w="10393">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rot="10800000">
            <a:off x="-1" y="2300194"/>
            <a:ext cx="5154801" cy="2838530"/>
          </a:xfrm>
          <a:custGeom>
            <a:rect b="b" l="l" r="r" t="t"/>
            <a:pathLst>
              <a:path extrusionOk="0" h="7288" w="13235">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rot="10800000">
            <a:off x="3728402" y="7"/>
            <a:ext cx="1608227" cy="778039"/>
          </a:xfrm>
          <a:custGeom>
            <a:rect b="b" l="l" r="r" t="t"/>
            <a:pathLst>
              <a:path extrusionOk="0" h="2707" w="5865">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rot="10800000">
            <a:off x="5359881" y="0"/>
            <a:ext cx="3784119" cy="1006803"/>
          </a:xfrm>
          <a:custGeom>
            <a:rect b="b" l="l" r="r" t="t"/>
            <a:pathLst>
              <a:path extrusionOk="0" h="3099" w="12209">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rot="10800000">
            <a:off x="-3" y="4"/>
            <a:ext cx="3918328" cy="1567321"/>
          </a:xfrm>
          <a:custGeom>
            <a:rect b="b" l="l" r="r" t="t"/>
            <a:pathLst>
              <a:path extrusionOk="0" h="4796" w="11622">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rot="10800000">
            <a:off x="6618059" y="2946329"/>
            <a:ext cx="2525941" cy="2192396"/>
          </a:xfrm>
          <a:custGeom>
            <a:rect b="b" l="l" r="r" t="t"/>
            <a:pathLst>
              <a:path extrusionOk="0" h="5916" w="6816">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5_Título y objetos">
    <p:bg>
      <p:bgPr>
        <a:gradFill>
          <a:gsLst>
            <a:gs pos="0">
              <a:srgbClr val="0C2E3A"/>
            </a:gs>
            <a:gs pos="100000">
              <a:srgbClr val="110F16"/>
            </a:gs>
          </a:gsLst>
          <a:path path="circle">
            <a:fillToRect b="50%" l="50%" r="50%" t="50%"/>
          </a:path>
          <a:tileRect/>
        </a:gradFill>
      </p:bgPr>
    </p:bg>
    <p:spTree>
      <p:nvGrpSpPr>
        <p:cNvPr id="163" name="Shape 163"/>
        <p:cNvGrpSpPr/>
        <p:nvPr/>
      </p:nvGrpSpPr>
      <p:grpSpPr>
        <a:xfrm>
          <a:off x="0" y="0"/>
          <a:ext cx="0" cy="0"/>
          <a:chOff x="0" y="0"/>
          <a:chExt cx="0" cy="0"/>
        </a:xfrm>
      </p:grpSpPr>
      <p:sp>
        <p:nvSpPr>
          <p:cNvPr id="164" name="Google Shape;164;p14"/>
          <p:cNvSpPr txBox="1"/>
          <p:nvPr>
            <p:ph type="ctrTitle"/>
          </p:nvPr>
        </p:nvSpPr>
        <p:spPr>
          <a:xfrm flipH="1">
            <a:off x="5976938" y="827965"/>
            <a:ext cx="2308500" cy="34839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SzPts val="1100"/>
              <a:buFont typeface="Squada One"/>
              <a:buNone/>
              <a:defRPr>
                <a:latin typeface="Squada One"/>
                <a:ea typeface="Squada One"/>
                <a:cs typeface="Squada One"/>
                <a:sym typeface="Squada One"/>
              </a:defRPr>
            </a:lvl2pPr>
            <a:lvl3pPr lvl="2">
              <a:spcBef>
                <a:spcPts val="0"/>
              </a:spcBef>
              <a:spcAft>
                <a:spcPts val="0"/>
              </a:spcAft>
              <a:buSzPts val="1100"/>
              <a:buFont typeface="Squada One"/>
              <a:buNone/>
              <a:defRPr>
                <a:latin typeface="Squada One"/>
                <a:ea typeface="Squada One"/>
                <a:cs typeface="Squada One"/>
                <a:sym typeface="Squada One"/>
              </a:defRPr>
            </a:lvl3pPr>
            <a:lvl4pPr lvl="3">
              <a:spcBef>
                <a:spcPts val="0"/>
              </a:spcBef>
              <a:spcAft>
                <a:spcPts val="0"/>
              </a:spcAft>
              <a:buSzPts val="1100"/>
              <a:buFont typeface="Squada One"/>
              <a:buNone/>
              <a:defRPr>
                <a:latin typeface="Squada One"/>
                <a:ea typeface="Squada One"/>
                <a:cs typeface="Squada One"/>
                <a:sym typeface="Squada One"/>
              </a:defRPr>
            </a:lvl4pPr>
            <a:lvl5pPr lvl="4">
              <a:spcBef>
                <a:spcPts val="0"/>
              </a:spcBef>
              <a:spcAft>
                <a:spcPts val="0"/>
              </a:spcAft>
              <a:buSzPts val="1100"/>
              <a:buFont typeface="Squada One"/>
              <a:buNone/>
              <a:defRPr>
                <a:latin typeface="Squada One"/>
                <a:ea typeface="Squada One"/>
                <a:cs typeface="Squada One"/>
                <a:sym typeface="Squada One"/>
              </a:defRPr>
            </a:lvl5pPr>
            <a:lvl6pPr lvl="5">
              <a:spcBef>
                <a:spcPts val="0"/>
              </a:spcBef>
              <a:spcAft>
                <a:spcPts val="0"/>
              </a:spcAft>
              <a:buSzPts val="1100"/>
              <a:buFont typeface="Squada One"/>
              <a:buNone/>
              <a:defRPr>
                <a:latin typeface="Squada One"/>
                <a:ea typeface="Squada One"/>
                <a:cs typeface="Squada One"/>
                <a:sym typeface="Squada One"/>
              </a:defRPr>
            </a:lvl6pPr>
            <a:lvl7pPr lvl="6">
              <a:spcBef>
                <a:spcPts val="0"/>
              </a:spcBef>
              <a:spcAft>
                <a:spcPts val="0"/>
              </a:spcAft>
              <a:buSzPts val="1100"/>
              <a:buFont typeface="Squada One"/>
              <a:buNone/>
              <a:defRPr>
                <a:latin typeface="Squada One"/>
                <a:ea typeface="Squada One"/>
                <a:cs typeface="Squada One"/>
                <a:sym typeface="Squada One"/>
              </a:defRPr>
            </a:lvl7pPr>
            <a:lvl8pPr lvl="7">
              <a:spcBef>
                <a:spcPts val="0"/>
              </a:spcBef>
              <a:spcAft>
                <a:spcPts val="0"/>
              </a:spcAft>
              <a:buSzPts val="1100"/>
              <a:buFont typeface="Squada One"/>
              <a:buNone/>
              <a:defRPr>
                <a:latin typeface="Squada One"/>
                <a:ea typeface="Squada One"/>
                <a:cs typeface="Squada One"/>
                <a:sym typeface="Squada One"/>
              </a:defRPr>
            </a:lvl8pPr>
            <a:lvl9pPr lvl="8">
              <a:spcBef>
                <a:spcPts val="0"/>
              </a:spcBef>
              <a:spcAft>
                <a:spcPts val="0"/>
              </a:spcAft>
              <a:buSzPts val="1100"/>
              <a:buFont typeface="Squada One"/>
              <a:buNone/>
              <a:defRPr>
                <a:latin typeface="Squada One"/>
                <a:ea typeface="Squada One"/>
                <a:cs typeface="Squada One"/>
                <a:sym typeface="Squada One"/>
              </a:defRPr>
            </a:lvl9pPr>
          </a:lstStyle>
          <a:p/>
        </p:txBody>
      </p:sp>
      <p:sp>
        <p:nvSpPr>
          <p:cNvPr id="165" name="Google Shape;165;p14"/>
          <p:cNvSpPr/>
          <p:nvPr/>
        </p:nvSpPr>
        <p:spPr>
          <a:xfrm>
            <a:off x="777400" y="1455325"/>
            <a:ext cx="2422200" cy="3775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6" name="Google Shape;166;p14"/>
          <p:cNvSpPr/>
          <p:nvPr/>
        </p:nvSpPr>
        <p:spPr>
          <a:xfrm>
            <a:off x="3597675" y="-74450"/>
            <a:ext cx="2422200" cy="4425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7" name="Google Shape;167;p14"/>
          <p:cNvSpPr txBox="1"/>
          <p:nvPr>
            <p:ph idx="1" type="subTitle"/>
          </p:nvPr>
        </p:nvSpPr>
        <p:spPr>
          <a:xfrm flipH="1">
            <a:off x="825666" y="2286000"/>
            <a:ext cx="23256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68" name="Google Shape;168;p14"/>
          <p:cNvSpPr txBox="1"/>
          <p:nvPr>
            <p:ph idx="2" type="subTitle"/>
          </p:nvPr>
        </p:nvSpPr>
        <p:spPr>
          <a:xfrm>
            <a:off x="922988" y="2567513"/>
            <a:ext cx="21309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69" name="Google Shape;169;p14"/>
          <p:cNvSpPr txBox="1"/>
          <p:nvPr>
            <p:ph idx="3" type="subTitle"/>
          </p:nvPr>
        </p:nvSpPr>
        <p:spPr>
          <a:xfrm flipH="1">
            <a:off x="3645938" y="2286000"/>
            <a:ext cx="23256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70" name="Google Shape;170;p14"/>
          <p:cNvSpPr txBox="1"/>
          <p:nvPr>
            <p:ph idx="4" type="subTitle"/>
          </p:nvPr>
        </p:nvSpPr>
        <p:spPr>
          <a:xfrm>
            <a:off x="3743190" y="2567513"/>
            <a:ext cx="21309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71" name="Google Shape;171;p14"/>
          <p:cNvSpPr/>
          <p:nvPr/>
        </p:nvSpPr>
        <p:spPr>
          <a:xfrm rot="10800000">
            <a:off x="2945906" y="-1824"/>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rot="10800000">
            <a:off x="0" y="-1825"/>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10800000">
            <a:off x="6" y="-1824"/>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rot="10800000">
            <a:off x="5" y="3647533"/>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4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rot="10800000">
            <a:off x="10" y="742546"/>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6_Título y objetos">
    <p:bg>
      <p:bgPr>
        <a:gradFill>
          <a:gsLst>
            <a:gs pos="0">
              <a:srgbClr val="0C2E3A"/>
            </a:gs>
            <a:gs pos="100000">
              <a:srgbClr val="110F16"/>
            </a:gs>
          </a:gsLst>
          <a:path path="circle">
            <a:fillToRect b="50%" l="50%" r="50%" t="50%"/>
          </a:path>
          <a:tileRect/>
        </a:gradFill>
      </p:bgPr>
    </p:bg>
    <p:spTree>
      <p:nvGrpSpPr>
        <p:cNvPr id="177" name="Shape 177"/>
        <p:cNvGrpSpPr/>
        <p:nvPr/>
      </p:nvGrpSpPr>
      <p:grpSpPr>
        <a:xfrm>
          <a:off x="0" y="0"/>
          <a:ext cx="0" cy="0"/>
          <a:chOff x="0" y="0"/>
          <a:chExt cx="0" cy="0"/>
        </a:xfrm>
      </p:grpSpPr>
      <p:sp>
        <p:nvSpPr>
          <p:cNvPr id="178" name="Google Shape;178;p15"/>
          <p:cNvSpPr/>
          <p:nvPr/>
        </p:nvSpPr>
        <p:spPr>
          <a:xfrm>
            <a:off x="768875" y="-54929"/>
            <a:ext cx="17892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9" name="Google Shape;179;p15"/>
          <p:cNvSpPr/>
          <p:nvPr/>
        </p:nvSpPr>
        <p:spPr>
          <a:xfrm>
            <a:off x="2761550" y="1360646"/>
            <a:ext cx="17868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0" name="Google Shape;180;p15"/>
          <p:cNvSpPr/>
          <p:nvPr/>
        </p:nvSpPr>
        <p:spPr>
          <a:xfrm>
            <a:off x="4758546" y="-54929"/>
            <a:ext cx="1761900" cy="38379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1" name="Google Shape;181;p15"/>
          <p:cNvSpPr txBox="1"/>
          <p:nvPr>
            <p:ph idx="1" type="subTitle"/>
          </p:nvPr>
        </p:nvSpPr>
        <p:spPr>
          <a:xfrm flipH="1">
            <a:off x="906049"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82" name="Google Shape;182;p15"/>
          <p:cNvSpPr txBox="1"/>
          <p:nvPr>
            <p:ph idx="2" type="subTitle"/>
          </p:nvPr>
        </p:nvSpPr>
        <p:spPr>
          <a:xfrm>
            <a:off x="906244"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83" name="Google Shape;183;p15"/>
          <p:cNvSpPr txBox="1"/>
          <p:nvPr>
            <p:ph idx="3" type="subTitle"/>
          </p:nvPr>
        </p:nvSpPr>
        <p:spPr>
          <a:xfrm flipH="1">
            <a:off x="2897617"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84" name="Google Shape;184;p15"/>
          <p:cNvSpPr txBox="1"/>
          <p:nvPr>
            <p:ph idx="4" type="subTitle"/>
          </p:nvPr>
        </p:nvSpPr>
        <p:spPr>
          <a:xfrm>
            <a:off x="2897813"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85" name="Google Shape;185;p15"/>
          <p:cNvSpPr txBox="1"/>
          <p:nvPr>
            <p:ph idx="5" type="subTitle"/>
          </p:nvPr>
        </p:nvSpPr>
        <p:spPr>
          <a:xfrm flipH="1">
            <a:off x="4882125" y="1544100"/>
            <a:ext cx="1514700" cy="8232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b="1" sz="1400">
                <a:solidFill>
                  <a:srgbClr val="FFFFFF"/>
                </a:solidFill>
                <a:latin typeface="Squada One"/>
                <a:ea typeface="Squada One"/>
                <a:cs typeface="Squada One"/>
                <a:sym typeface="Squada One"/>
              </a:defRPr>
            </a:lvl9pPr>
          </a:lstStyle>
          <a:p/>
        </p:txBody>
      </p:sp>
      <p:sp>
        <p:nvSpPr>
          <p:cNvPr id="186" name="Google Shape;186;p15"/>
          <p:cNvSpPr txBox="1"/>
          <p:nvPr>
            <p:ph idx="6" type="subTitle"/>
          </p:nvPr>
        </p:nvSpPr>
        <p:spPr>
          <a:xfrm>
            <a:off x="4882322" y="2415113"/>
            <a:ext cx="1514400" cy="894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187" name="Google Shape;187;p15"/>
          <p:cNvSpPr/>
          <p:nvPr/>
        </p:nvSpPr>
        <p:spPr>
          <a:xfrm flipH="1">
            <a:off x="3289156"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flipH="1">
            <a:off x="0"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flipH="1">
            <a:off x="6"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032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flipH="1">
            <a:off x="5" y="-1825"/>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2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flipH="1">
            <a:off x="1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26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txBox="1"/>
          <p:nvPr>
            <p:ph type="ctrTitle"/>
          </p:nvPr>
        </p:nvSpPr>
        <p:spPr>
          <a:xfrm flipH="1">
            <a:off x="5976938" y="827965"/>
            <a:ext cx="2308500" cy="34839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1800"/>
              <a:buNone/>
              <a:defRPr b="0" sz="1800">
                <a:solidFill>
                  <a:srgbClr val="FFFFFF"/>
                </a:solidFill>
              </a:defRPr>
            </a:lvl1pPr>
            <a:lvl2pPr lvl="1" rtl="0">
              <a:spcBef>
                <a:spcPts val="0"/>
              </a:spcBef>
              <a:spcAft>
                <a:spcPts val="0"/>
              </a:spcAft>
              <a:buSzPts val="1100"/>
              <a:buFont typeface="Squada One"/>
              <a:buNone/>
              <a:defRPr>
                <a:latin typeface="Squada One"/>
                <a:ea typeface="Squada One"/>
                <a:cs typeface="Squada One"/>
                <a:sym typeface="Squada One"/>
              </a:defRPr>
            </a:lvl2pPr>
            <a:lvl3pPr lvl="2" rtl="0">
              <a:spcBef>
                <a:spcPts val="0"/>
              </a:spcBef>
              <a:spcAft>
                <a:spcPts val="0"/>
              </a:spcAft>
              <a:buSzPts val="1100"/>
              <a:buFont typeface="Squada One"/>
              <a:buNone/>
              <a:defRPr>
                <a:latin typeface="Squada One"/>
                <a:ea typeface="Squada One"/>
                <a:cs typeface="Squada One"/>
                <a:sym typeface="Squada One"/>
              </a:defRPr>
            </a:lvl3pPr>
            <a:lvl4pPr lvl="3" rtl="0">
              <a:spcBef>
                <a:spcPts val="0"/>
              </a:spcBef>
              <a:spcAft>
                <a:spcPts val="0"/>
              </a:spcAft>
              <a:buSzPts val="1100"/>
              <a:buFont typeface="Squada One"/>
              <a:buNone/>
              <a:defRPr>
                <a:latin typeface="Squada One"/>
                <a:ea typeface="Squada One"/>
                <a:cs typeface="Squada One"/>
                <a:sym typeface="Squada One"/>
              </a:defRPr>
            </a:lvl4pPr>
            <a:lvl5pPr lvl="4" rtl="0">
              <a:spcBef>
                <a:spcPts val="0"/>
              </a:spcBef>
              <a:spcAft>
                <a:spcPts val="0"/>
              </a:spcAft>
              <a:buSzPts val="1100"/>
              <a:buFont typeface="Squada One"/>
              <a:buNone/>
              <a:defRPr>
                <a:latin typeface="Squada One"/>
                <a:ea typeface="Squada One"/>
                <a:cs typeface="Squada One"/>
                <a:sym typeface="Squada One"/>
              </a:defRPr>
            </a:lvl5pPr>
            <a:lvl6pPr lvl="5" rtl="0">
              <a:spcBef>
                <a:spcPts val="0"/>
              </a:spcBef>
              <a:spcAft>
                <a:spcPts val="0"/>
              </a:spcAft>
              <a:buSzPts val="1100"/>
              <a:buFont typeface="Squada One"/>
              <a:buNone/>
              <a:defRPr>
                <a:latin typeface="Squada One"/>
                <a:ea typeface="Squada One"/>
                <a:cs typeface="Squada One"/>
                <a:sym typeface="Squada One"/>
              </a:defRPr>
            </a:lvl6pPr>
            <a:lvl7pPr lvl="6" rtl="0">
              <a:spcBef>
                <a:spcPts val="0"/>
              </a:spcBef>
              <a:spcAft>
                <a:spcPts val="0"/>
              </a:spcAft>
              <a:buSzPts val="1100"/>
              <a:buFont typeface="Squada One"/>
              <a:buNone/>
              <a:defRPr>
                <a:latin typeface="Squada One"/>
                <a:ea typeface="Squada One"/>
                <a:cs typeface="Squada One"/>
                <a:sym typeface="Squada One"/>
              </a:defRPr>
            </a:lvl7pPr>
            <a:lvl8pPr lvl="7" rtl="0">
              <a:spcBef>
                <a:spcPts val="0"/>
              </a:spcBef>
              <a:spcAft>
                <a:spcPts val="0"/>
              </a:spcAft>
              <a:buSzPts val="1100"/>
              <a:buFont typeface="Squada One"/>
              <a:buNone/>
              <a:defRPr>
                <a:latin typeface="Squada One"/>
                <a:ea typeface="Squada One"/>
                <a:cs typeface="Squada One"/>
                <a:sym typeface="Squada One"/>
              </a:defRPr>
            </a:lvl8pPr>
            <a:lvl9pPr lvl="8" rtl="0">
              <a:spcBef>
                <a:spcPts val="0"/>
              </a:spcBef>
              <a:spcAft>
                <a:spcPts val="0"/>
              </a:spcAft>
              <a:buSzPts val="1100"/>
              <a:buFont typeface="Squada One"/>
              <a:buNone/>
              <a:defRPr>
                <a:latin typeface="Squada One"/>
                <a:ea typeface="Squada One"/>
                <a:cs typeface="Squada One"/>
                <a:sym typeface="Squada One"/>
              </a:defRPr>
            </a:lvl9pPr>
          </a:lstStyle>
          <a:p/>
        </p:txBody>
      </p:sp>
      <p:sp>
        <p:nvSpPr>
          <p:cNvPr id="193" name="Google Shape;193;p1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INE + TITLE + SUBTITLE">
  <p:cSld name="2_Diapositiva de título">
    <p:bg>
      <p:bgPr>
        <a:gradFill>
          <a:gsLst>
            <a:gs pos="0">
              <a:srgbClr val="0C2E3A"/>
            </a:gs>
            <a:gs pos="100000">
              <a:srgbClr val="110F16"/>
            </a:gs>
          </a:gsLst>
          <a:path path="circle">
            <a:fillToRect b="50%" l="50%" r="50%" t="50%"/>
          </a:path>
          <a:tileRect/>
        </a:gradFill>
      </p:bgPr>
    </p:bg>
    <p:spTree>
      <p:nvGrpSpPr>
        <p:cNvPr id="194" name="Shape 194"/>
        <p:cNvGrpSpPr/>
        <p:nvPr/>
      </p:nvGrpSpPr>
      <p:grpSpPr>
        <a:xfrm>
          <a:off x="0" y="0"/>
          <a:ext cx="0" cy="0"/>
          <a:chOff x="0" y="0"/>
          <a:chExt cx="0" cy="0"/>
        </a:xfrm>
      </p:grpSpPr>
      <p:sp>
        <p:nvSpPr>
          <p:cNvPr id="195" name="Google Shape;195;p16"/>
          <p:cNvSpPr/>
          <p:nvPr>
            <p:ph idx="2" type="pic"/>
          </p:nvPr>
        </p:nvSpPr>
        <p:spPr>
          <a:xfrm>
            <a:off x="0" y="0"/>
            <a:ext cx="4572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Roboto Light"/>
                <a:ea typeface="Roboto Light"/>
                <a:cs typeface="Roboto Light"/>
                <a:sym typeface="Roboto Light"/>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Roboto Light"/>
                <a:ea typeface="Roboto Light"/>
                <a:cs typeface="Roboto Light"/>
                <a:sym typeface="Roboto Light"/>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Roboto Light"/>
                <a:ea typeface="Roboto Light"/>
                <a:cs typeface="Roboto Light"/>
                <a:sym typeface="Roboto Light"/>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6" name="Google Shape;196;p16"/>
          <p:cNvSpPr txBox="1"/>
          <p:nvPr>
            <p:ph type="ctrTitle"/>
          </p:nvPr>
        </p:nvSpPr>
        <p:spPr>
          <a:xfrm>
            <a:off x="4190296" y="1801293"/>
            <a:ext cx="2966700" cy="12417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rgbClr val="FFFFFF"/>
              </a:buClr>
              <a:buSzPts val="2100"/>
              <a:buNone/>
              <a:defRPr b="0" sz="2100">
                <a:solidFill>
                  <a:srgbClr val="FFFFFF"/>
                </a:solidFill>
              </a:defRPr>
            </a:lvl1pPr>
            <a:lvl2pPr lvl="1">
              <a:spcBef>
                <a:spcPts val="0"/>
              </a:spcBef>
              <a:spcAft>
                <a:spcPts val="0"/>
              </a:spcAft>
              <a:buClr>
                <a:srgbClr val="FFFFFF"/>
              </a:buClr>
              <a:buSzPts val="1100"/>
              <a:buNone/>
              <a:defRPr b="1">
                <a:solidFill>
                  <a:srgbClr val="FFFFFF"/>
                </a:solidFill>
              </a:defRPr>
            </a:lvl2pPr>
            <a:lvl3pPr lvl="2">
              <a:spcBef>
                <a:spcPts val="0"/>
              </a:spcBef>
              <a:spcAft>
                <a:spcPts val="0"/>
              </a:spcAft>
              <a:buClr>
                <a:srgbClr val="FFFFFF"/>
              </a:buClr>
              <a:buSzPts val="1100"/>
              <a:buNone/>
              <a:defRPr b="1">
                <a:solidFill>
                  <a:srgbClr val="FFFFFF"/>
                </a:solidFill>
              </a:defRPr>
            </a:lvl3pPr>
            <a:lvl4pPr lvl="3">
              <a:spcBef>
                <a:spcPts val="0"/>
              </a:spcBef>
              <a:spcAft>
                <a:spcPts val="0"/>
              </a:spcAft>
              <a:buClr>
                <a:srgbClr val="FFFFFF"/>
              </a:buClr>
              <a:buSzPts val="1100"/>
              <a:buNone/>
              <a:defRPr b="1">
                <a:solidFill>
                  <a:srgbClr val="FFFFFF"/>
                </a:solidFill>
              </a:defRPr>
            </a:lvl4pPr>
            <a:lvl5pPr lvl="4">
              <a:spcBef>
                <a:spcPts val="0"/>
              </a:spcBef>
              <a:spcAft>
                <a:spcPts val="0"/>
              </a:spcAft>
              <a:buClr>
                <a:srgbClr val="FFFFFF"/>
              </a:buClr>
              <a:buSzPts val="1100"/>
              <a:buNone/>
              <a:defRPr b="1">
                <a:solidFill>
                  <a:srgbClr val="FFFFFF"/>
                </a:solidFill>
              </a:defRPr>
            </a:lvl5pPr>
            <a:lvl6pPr lvl="5">
              <a:spcBef>
                <a:spcPts val="0"/>
              </a:spcBef>
              <a:spcAft>
                <a:spcPts val="0"/>
              </a:spcAft>
              <a:buClr>
                <a:srgbClr val="FFFFFF"/>
              </a:buClr>
              <a:buSzPts val="1100"/>
              <a:buNone/>
              <a:defRPr b="1">
                <a:solidFill>
                  <a:srgbClr val="FFFFFF"/>
                </a:solidFill>
              </a:defRPr>
            </a:lvl6pPr>
            <a:lvl7pPr lvl="6">
              <a:spcBef>
                <a:spcPts val="0"/>
              </a:spcBef>
              <a:spcAft>
                <a:spcPts val="0"/>
              </a:spcAft>
              <a:buClr>
                <a:srgbClr val="FFFFFF"/>
              </a:buClr>
              <a:buSzPts val="1100"/>
              <a:buNone/>
              <a:defRPr b="1">
                <a:solidFill>
                  <a:srgbClr val="FFFFFF"/>
                </a:solidFill>
              </a:defRPr>
            </a:lvl7pPr>
            <a:lvl8pPr lvl="7">
              <a:spcBef>
                <a:spcPts val="0"/>
              </a:spcBef>
              <a:spcAft>
                <a:spcPts val="0"/>
              </a:spcAft>
              <a:buClr>
                <a:srgbClr val="FFFFFF"/>
              </a:buClr>
              <a:buSzPts val="1100"/>
              <a:buNone/>
              <a:defRPr b="1">
                <a:solidFill>
                  <a:srgbClr val="FFFFFF"/>
                </a:solidFill>
              </a:defRPr>
            </a:lvl8pPr>
            <a:lvl9pPr lvl="8">
              <a:spcBef>
                <a:spcPts val="0"/>
              </a:spcBef>
              <a:spcAft>
                <a:spcPts val="0"/>
              </a:spcAft>
              <a:buClr>
                <a:srgbClr val="FFFFFF"/>
              </a:buClr>
              <a:buSzPts val="1100"/>
              <a:buNone/>
              <a:defRPr b="1">
                <a:solidFill>
                  <a:srgbClr val="FFFFFF"/>
                </a:solidFill>
              </a:defRPr>
            </a:lvl9pPr>
          </a:lstStyle>
          <a:p/>
        </p:txBody>
      </p:sp>
      <p:sp>
        <p:nvSpPr>
          <p:cNvPr id="197" name="Google Shape;197;p16"/>
          <p:cNvSpPr txBox="1"/>
          <p:nvPr>
            <p:ph idx="1" type="subTitle"/>
          </p:nvPr>
        </p:nvSpPr>
        <p:spPr>
          <a:xfrm>
            <a:off x="4769001" y="3394960"/>
            <a:ext cx="2388000" cy="10044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rgbClr val="FFFFFF"/>
              </a:buClr>
              <a:buSzPts val="1100"/>
              <a:buNone/>
              <a:defRPr sz="11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p:txBody>
      </p:sp>
      <p:sp>
        <p:nvSpPr>
          <p:cNvPr id="198" name="Google Shape;198;p16"/>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199" name="Google Shape;199;p16"/>
          <p:cNvSpPr/>
          <p:nvPr/>
        </p:nvSpPr>
        <p:spPr>
          <a:xfrm>
            <a:off x="6804150"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01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a:off x="8182185"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6780000" dist="1714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7417929"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01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4678424" y="4546187"/>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0"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p:nvPr/>
        </p:nvSpPr>
        <p:spPr>
          <a:xfrm>
            <a:off x="0" y="3075"/>
            <a:ext cx="1944089" cy="1397138"/>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4926743" y="0"/>
            <a:ext cx="2319503" cy="682705"/>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5913146" y="0"/>
            <a:ext cx="3226701" cy="1925135"/>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1">
  <p:cSld name="3_Diapositiva de título_1">
    <p:bg>
      <p:bgPr>
        <a:gradFill>
          <a:gsLst>
            <a:gs pos="0">
              <a:srgbClr val="0C2E3A"/>
            </a:gs>
            <a:gs pos="100000">
              <a:srgbClr val="110F16"/>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p17"/>
          <p:cNvSpPr/>
          <p:nvPr/>
        </p:nvSpPr>
        <p:spPr>
          <a:xfrm>
            <a:off x="0" y="6825"/>
            <a:ext cx="9144000" cy="5136600"/>
          </a:xfrm>
          <a:prstGeom prst="rect">
            <a:avLst/>
          </a:prstGeom>
          <a:solidFill>
            <a:srgbClr val="FFFFFF">
              <a:alpha val="1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txBox="1"/>
          <p:nvPr>
            <p:ph type="ctrTitle"/>
          </p:nvPr>
        </p:nvSpPr>
        <p:spPr>
          <a:xfrm>
            <a:off x="1079400" y="1222075"/>
            <a:ext cx="3287100" cy="2699400"/>
          </a:xfrm>
          <a:prstGeom prst="rect">
            <a:avLst/>
          </a:prstGeom>
          <a:noFill/>
          <a:ln>
            <a:noFill/>
          </a:ln>
        </p:spPr>
        <p:txBody>
          <a:bodyPr anchorCtr="0" anchor="ctr" bIns="34275" lIns="68575" spcFirstLastPara="1" rIns="68575" wrap="square" tIns="34275">
            <a:noAutofit/>
          </a:bodyPr>
          <a:lstStyle>
            <a:lvl1pPr lvl="0" rtl="0">
              <a:lnSpc>
                <a:spcPct val="90000"/>
              </a:lnSpc>
              <a:spcBef>
                <a:spcPts val="0"/>
              </a:spcBef>
              <a:spcAft>
                <a:spcPts val="0"/>
              </a:spcAft>
              <a:buClr>
                <a:srgbClr val="FFFFFF"/>
              </a:buClr>
              <a:buSzPts val="4800"/>
              <a:buNone/>
              <a:defRPr b="0" sz="4800">
                <a:solidFill>
                  <a:srgbClr val="FFFFFF"/>
                </a:solidFill>
              </a:defRPr>
            </a:lvl1pPr>
            <a:lvl2pPr lvl="1" rtl="0">
              <a:spcBef>
                <a:spcPts val="0"/>
              </a:spcBef>
              <a:spcAft>
                <a:spcPts val="0"/>
              </a:spcAft>
              <a:buClr>
                <a:srgbClr val="D9D9D9"/>
              </a:buClr>
              <a:buSzPts val="4800"/>
              <a:buNone/>
              <a:defRPr sz="4800">
                <a:solidFill>
                  <a:srgbClr val="D9D9D9"/>
                </a:solidFill>
              </a:defRPr>
            </a:lvl2pPr>
            <a:lvl3pPr lvl="2" rtl="0">
              <a:spcBef>
                <a:spcPts val="0"/>
              </a:spcBef>
              <a:spcAft>
                <a:spcPts val="0"/>
              </a:spcAft>
              <a:buClr>
                <a:srgbClr val="D9D9D9"/>
              </a:buClr>
              <a:buSzPts val="4800"/>
              <a:buNone/>
              <a:defRPr sz="4800">
                <a:solidFill>
                  <a:srgbClr val="D9D9D9"/>
                </a:solidFill>
              </a:defRPr>
            </a:lvl3pPr>
            <a:lvl4pPr lvl="3" rtl="0">
              <a:spcBef>
                <a:spcPts val="0"/>
              </a:spcBef>
              <a:spcAft>
                <a:spcPts val="0"/>
              </a:spcAft>
              <a:buClr>
                <a:srgbClr val="D9D9D9"/>
              </a:buClr>
              <a:buSzPts val="4800"/>
              <a:buNone/>
              <a:defRPr sz="4800">
                <a:solidFill>
                  <a:srgbClr val="D9D9D9"/>
                </a:solidFill>
              </a:defRPr>
            </a:lvl4pPr>
            <a:lvl5pPr lvl="4" rtl="0">
              <a:spcBef>
                <a:spcPts val="0"/>
              </a:spcBef>
              <a:spcAft>
                <a:spcPts val="0"/>
              </a:spcAft>
              <a:buClr>
                <a:srgbClr val="D9D9D9"/>
              </a:buClr>
              <a:buSzPts val="4800"/>
              <a:buNone/>
              <a:defRPr sz="4800">
                <a:solidFill>
                  <a:srgbClr val="D9D9D9"/>
                </a:solidFill>
              </a:defRPr>
            </a:lvl5pPr>
            <a:lvl6pPr lvl="5" rtl="0">
              <a:spcBef>
                <a:spcPts val="0"/>
              </a:spcBef>
              <a:spcAft>
                <a:spcPts val="0"/>
              </a:spcAft>
              <a:buClr>
                <a:srgbClr val="D9D9D9"/>
              </a:buClr>
              <a:buSzPts val="4800"/>
              <a:buNone/>
              <a:defRPr sz="4800">
                <a:solidFill>
                  <a:srgbClr val="D9D9D9"/>
                </a:solidFill>
              </a:defRPr>
            </a:lvl6pPr>
            <a:lvl7pPr lvl="6" rtl="0">
              <a:spcBef>
                <a:spcPts val="0"/>
              </a:spcBef>
              <a:spcAft>
                <a:spcPts val="0"/>
              </a:spcAft>
              <a:buClr>
                <a:srgbClr val="D9D9D9"/>
              </a:buClr>
              <a:buSzPts val="4800"/>
              <a:buNone/>
              <a:defRPr sz="4800">
                <a:solidFill>
                  <a:srgbClr val="D9D9D9"/>
                </a:solidFill>
              </a:defRPr>
            </a:lvl7pPr>
            <a:lvl8pPr lvl="7" rtl="0">
              <a:spcBef>
                <a:spcPts val="0"/>
              </a:spcBef>
              <a:spcAft>
                <a:spcPts val="0"/>
              </a:spcAft>
              <a:buClr>
                <a:srgbClr val="D9D9D9"/>
              </a:buClr>
              <a:buSzPts val="4800"/>
              <a:buNone/>
              <a:defRPr sz="4800">
                <a:solidFill>
                  <a:srgbClr val="D9D9D9"/>
                </a:solidFill>
              </a:defRPr>
            </a:lvl8pPr>
            <a:lvl9pPr lvl="8" rtl="0">
              <a:spcBef>
                <a:spcPts val="0"/>
              </a:spcBef>
              <a:spcAft>
                <a:spcPts val="0"/>
              </a:spcAft>
              <a:buClr>
                <a:srgbClr val="D9D9D9"/>
              </a:buClr>
              <a:buSzPts val="4800"/>
              <a:buNone/>
              <a:defRPr sz="4800">
                <a:solidFill>
                  <a:srgbClr val="D9D9D9"/>
                </a:solidFill>
              </a:defRPr>
            </a:lvl9pPr>
          </a:lstStyle>
          <a:p/>
        </p:txBody>
      </p:sp>
      <p:sp>
        <p:nvSpPr>
          <p:cNvPr id="211" name="Google Shape;211;p1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4_Diapositiva de título">
    <p:bg>
      <p:bgPr>
        <a:gradFill>
          <a:gsLst>
            <a:gs pos="0">
              <a:srgbClr val="0C2E3A"/>
            </a:gs>
            <a:gs pos="100000">
              <a:srgbClr val="110F16"/>
            </a:gs>
          </a:gsLst>
          <a:path path="circle">
            <a:fillToRect b="50%" l="50%" r="50%" t="50%"/>
          </a:path>
          <a:tileRect/>
        </a:gradFill>
      </p:bgPr>
    </p:bg>
    <p:spTree>
      <p:nvGrpSpPr>
        <p:cNvPr id="212" name="Shape 212"/>
        <p:cNvGrpSpPr/>
        <p:nvPr/>
      </p:nvGrpSpPr>
      <p:grpSpPr>
        <a:xfrm>
          <a:off x="0" y="0"/>
          <a:ext cx="0" cy="0"/>
          <a:chOff x="0" y="0"/>
          <a:chExt cx="0" cy="0"/>
        </a:xfrm>
      </p:grpSpPr>
      <p:sp>
        <p:nvSpPr>
          <p:cNvPr id="213" name="Google Shape;213;p18"/>
          <p:cNvSpPr/>
          <p:nvPr/>
        </p:nvSpPr>
        <p:spPr>
          <a:xfrm flipH="1">
            <a:off x="1028325" y="399713"/>
            <a:ext cx="7083900" cy="43440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434343"/>
              </a:solidFill>
            </a:endParaRPr>
          </a:p>
        </p:txBody>
      </p:sp>
      <p:sp>
        <p:nvSpPr>
          <p:cNvPr id="214" name="Google Shape;214;p18"/>
          <p:cNvSpPr txBox="1"/>
          <p:nvPr>
            <p:ph type="ctrTitle"/>
          </p:nvPr>
        </p:nvSpPr>
        <p:spPr>
          <a:xfrm>
            <a:off x="1709636" y="1515646"/>
            <a:ext cx="5724600" cy="1241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accent6"/>
              </a:buClr>
              <a:buSzPts val="5000"/>
              <a:buNone/>
              <a:defRPr b="0" sz="5000">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5" name="Google Shape;215;p18"/>
          <p:cNvSpPr txBox="1"/>
          <p:nvPr>
            <p:ph idx="1" type="subTitle"/>
          </p:nvPr>
        </p:nvSpPr>
        <p:spPr>
          <a:xfrm>
            <a:off x="3206903" y="3227865"/>
            <a:ext cx="2724600" cy="10044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accent6"/>
              </a:buClr>
              <a:buSzPts val="1200"/>
              <a:buNone/>
              <a:defRPr sz="1200">
                <a:solidFill>
                  <a:schemeClr val="accent6"/>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216" name="Google Shape;216;p18"/>
          <p:cNvCxnSpPr/>
          <p:nvPr/>
        </p:nvCxnSpPr>
        <p:spPr>
          <a:xfrm rot="10800000">
            <a:off x="2962931" y="2914144"/>
            <a:ext cx="3212400" cy="0"/>
          </a:xfrm>
          <a:prstGeom prst="straightConnector1">
            <a:avLst/>
          </a:prstGeom>
          <a:noFill/>
          <a:ln cap="flat" cmpd="sng" w="38100">
            <a:solidFill>
              <a:schemeClr val="accent6"/>
            </a:solidFill>
            <a:prstDash val="solid"/>
            <a:miter lim="800000"/>
            <a:headEnd len="sm" w="sm" type="none"/>
            <a:tailEnd len="sm" w="sm" type="none"/>
          </a:ln>
        </p:spPr>
      </p:cxnSp>
      <p:sp>
        <p:nvSpPr>
          <p:cNvPr id="217" name="Google Shape;217;p18"/>
          <p:cNvSpPr/>
          <p:nvPr/>
        </p:nvSpPr>
        <p:spPr>
          <a:xfrm>
            <a:off x="4863180" y="3041523"/>
            <a:ext cx="4277414" cy="2101968"/>
          </a:xfrm>
          <a:custGeom>
            <a:rect b="b" l="l" r="r" t="t"/>
            <a:pathLst>
              <a:path extrusionOk="0" h="8582" w="17464">
                <a:moveTo>
                  <a:pt x="16370" y="1"/>
                </a:moveTo>
                <a:cubicBezTo>
                  <a:pt x="15547" y="1"/>
                  <a:pt x="14791" y="341"/>
                  <a:pt x="14270" y="1361"/>
                </a:cubicBezTo>
                <a:cubicBezTo>
                  <a:pt x="13465" y="2920"/>
                  <a:pt x="12816" y="3336"/>
                  <a:pt x="12233" y="3336"/>
                </a:cubicBezTo>
                <a:cubicBezTo>
                  <a:pt x="11826" y="3336"/>
                  <a:pt x="11450" y="3132"/>
                  <a:pt x="11077" y="2974"/>
                </a:cubicBezTo>
                <a:cubicBezTo>
                  <a:pt x="10441" y="2702"/>
                  <a:pt x="8470" y="1319"/>
                  <a:pt x="6737" y="1319"/>
                </a:cubicBezTo>
                <a:cubicBezTo>
                  <a:pt x="6024" y="1319"/>
                  <a:pt x="5351" y="1553"/>
                  <a:pt x="4828" y="2194"/>
                </a:cubicBezTo>
                <a:cubicBezTo>
                  <a:pt x="3349" y="4029"/>
                  <a:pt x="3405" y="4562"/>
                  <a:pt x="3059" y="4562"/>
                </a:cubicBezTo>
                <a:cubicBezTo>
                  <a:pt x="2988" y="4562"/>
                  <a:pt x="2899" y="4539"/>
                  <a:pt x="2777" y="4501"/>
                </a:cubicBezTo>
                <a:cubicBezTo>
                  <a:pt x="2423" y="4385"/>
                  <a:pt x="1922" y="4163"/>
                  <a:pt x="1460" y="4163"/>
                </a:cubicBezTo>
                <a:cubicBezTo>
                  <a:pt x="991" y="4163"/>
                  <a:pt x="563" y="4393"/>
                  <a:pt x="375" y="5196"/>
                </a:cubicBezTo>
                <a:cubicBezTo>
                  <a:pt x="0" y="6787"/>
                  <a:pt x="1870" y="7257"/>
                  <a:pt x="1870" y="7257"/>
                </a:cubicBezTo>
                <a:lnTo>
                  <a:pt x="5822" y="7919"/>
                </a:lnTo>
                <a:lnTo>
                  <a:pt x="10094" y="7257"/>
                </a:lnTo>
                <a:lnTo>
                  <a:pt x="11376" y="8581"/>
                </a:lnTo>
                <a:lnTo>
                  <a:pt x="17464" y="8581"/>
                </a:lnTo>
                <a:lnTo>
                  <a:pt x="17464" y="165"/>
                </a:lnTo>
                <a:cubicBezTo>
                  <a:pt x="17096" y="65"/>
                  <a:pt x="16726" y="1"/>
                  <a:pt x="16370" y="1"/>
                </a:cubicBezTo>
                <a:close/>
              </a:path>
            </a:pathLst>
          </a:custGeom>
          <a:gradFill>
            <a:gsLst>
              <a:gs pos="0">
                <a:srgbClr val="0C2E3A"/>
              </a:gs>
              <a:gs pos="100000">
                <a:srgbClr val="110F16"/>
              </a:gs>
            </a:gsLst>
            <a:path path="circle">
              <a:fillToRect b="50%" l="50%" r="50%" t="50%"/>
            </a:path>
            <a:tileRect/>
          </a:gradFill>
          <a:ln>
            <a:noFill/>
          </a:ln>
          <a:effectLst>
            <a:outerShdw blurRad="185738" rotWithShape="0" algn="bl" dir="834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5004272" y="0"/>
            <a:ext cx="2307201" cy="716694"/>
          </a:xfrm>
          <a:custGeom>
            <a:rect b="b" l="l" r="r" t="t"/>
            <a:pathLst>
              <a:path extrusionOk="0" h="1072" w="3451">
                <a:moveTo>
                  <a:pt x="128" y="1"/>
                </a:moveTo>
                <a:cubicBezTo>
                  <a:pt x="0" y="300"/>
                  <a:pt x="21" y="599"/>
                  <a:pt x="278" y="877"/>
                </a:cubicBezTo>
                <a:cubicBezTo>
                  <a:pt x="404" y="1013"/>
                  <a:pt x="581" y="1072"/>
                  <a:pt x="797" y="1072"/>
                </a:cubicBezTo>
                <a:cubicBezTo>
                  <a:pt x="1455" y="1072"/>
                  <a:pt x="2468" y="524"/>
                  <a:pt x="3450" y="1"/>
                </a:cubicBezTo>
                <a:close/>
              </a:path>
            </a:pathLst>
          </a:custGeom>
          <a:gradFill>
            <a:gsLst>
              <a:gs pos="0">
                <a:srgbClr val="0C2E3A"/>
              </a:gs>
              <a:gs pos="100000">
                <a:srgbClr val="110F16"/>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7527484" y="0"/>
            <a:ext cx="1613116" cy="3240912"/>
          </a:xfrm>
          <a:custGeom>
            <a:rect b="b" l="l" r="r" t="t"/>
            <a:pathLst>
              <a:path extrusionOk="0" h="9272" w="4615">
                <a:moveTo>
                  <a:pt x="2372" y="1"/>
                </a:moveTo>
                <a:cubicBezTo>
                  <a:pt x="2105" y="1090"/>
                  <a:pt x="1" y="1902"/>
                  <a:pt x="374" y="3280"/>
                </a:cubicBezTo>
                <a:cubicBezTo>
                  <a:pt x="759" y="4690"/>
                  <a:pt x="2062" y="4209"/>
                  <a:pt x="2916" y="5609"/>
                </a:cubicBezTo>
                <a:cubicBezTo>
                  <a:pt x="3632" y="6794"/>
                  <a:pt x="3248" y="8225"/>
                  <a:pt x="4615" y="9272"/>
                </a:cubicBezTo>
                <a:lnTo>
                  <a:pt x="4615" y="1"/>
                </a:lnTo>
                <a:close/>
              </a:path>
            </a:pathLst>
          </a:custGeom>
          <a:gradFill>
            <a:gsLst>
              <a:gs pos="0">
                <a:srgbClr val="0C2E3A"/>
              </a:gs>
              <a:gs pos="100000">
                <a:srgbClr val="110F16"/>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1360333" y="4515993"/>
            <a:ext cx="1365716" cy="627504"/>
          </a:xfrm>
          <a:custGeom>
            <a:rect b="b" l="l" r="r" t="t"/>
            <a:pathLst>
              <a:path extrusionOk="0" h="2562" w="5576">
                <a:moveTo>
                  <a:pt x="3087" y="0"/>
                </a:moveTo>
                <a:cubicBezTo>
                  <a:pt x="2895" y="0"/>
                  <a:pt x="2689" y="46"/>
                  <a:pt x="2467" y="147"/>
                </a:cubicBezTo>
                <a:cubicBezTo>
                  <a:pt x="1399" y="628"/>
                  <a:pt x="791" y="1782"/>
                  <a:pt x="1" y="2561"/>
                </a:cubicBezTo>
                <a:lnTo>
                  <a:pt x="5576" y="2561"/>
                </a:lnTo>
                <a:lnTo>
                  <a:pt x="5565" y="2551"/>
                </a:lnTo>
                <a:cubicBezTo>
                  <a:pt x="4932" y="1706"/>
                  <a:pt x="4266" y="0"/>
                  <a:pt x="3087" y="0"/>
                </a:cubicBezTo>
                <a:close/>
              </a:path>
            </a:pathLst>
          </a:custGeom>
          <a:gradFill>
            <a:gsLst>
              <a:gs pos="0">
                <a:srgbClr val="0C2E3A"/>
              </a:gs>
              <a:gs pos="100000">
                <a:srgbClr val="110F16"/>
              </a:gs>
            </a:gsLst>
            <a:path path="circle">
              <a:fillToRect b="50%" l="50%" r="50%" t="50%"/>
            </a:path>
            <a:tileRect/>
          </a:gradFill>
          <a:ln>
            <a:noFill/>
          </a:ln>
          <a:effectLst>
            <a:outerShdw blurRad="171450" rotWithShape="0" algn="bl" dir="1788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11145" y="4049649"/>
            <a:ext cx="703922" cy="1093846"/>
          </a:xfrm>
          <a:custGeom>
            <a:rect b="b" l="l" r="r" t="t"/>
            <a:pathLst>
              <a:path extrusionOk="0" h="4466" w="2874">
                <a:moveTo>
                  <a:pt x="0" y="1"/>
                </a:moveTo>
                <a:lnTo>
                  <a:pt x="0" y="4465"/>
                </a:lnTo>
                <a:lnTo>
                  <a:pt x="2874" y="4465"/>
                </a:lnTo>
                <a:cubicBezTo>
                  <a:pt x="2297" y="3152"/>
                  <a:pt x="1977" y="556"/>
                  <a:pt x="0" y="1"/>
                </a:cubicBezTo>
                <a:close/>
              </a:path>
            </a:pathLst>
          </a:custGeom>
          <a:gradFill>
            <a:gsLst>
              <a:gs pos="0">
                <a:srgbClr val="0C2E3A"/>
              </a:gs>
              <a:gs pos="100000">
                <a:srgbClr val="110F16"/>
              </a:gs>
            </a:gsLst>
            <a:path path="circle">
              <a:fillToRect b="50%" l="50%" r="50%" t="50%"/>
            </a:path>
            <a:tileRect/>
          </a:gra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4083572" y="4223548"/>
            <a:ext cx="4136336" cy="919948"/>
          </a:xfrm>
          <a:custGeom>
            <a:rect b="b" l="l" r="r" t="t"/>
            <a:pathLst>
              <a:path extrusionOk="0" h="3756" w="16888">
                <a:moveTo>
                  <a:pt x="7399" y="1"/>
                </a:moveTo>
                <a:cubicBezTo>
                  <a:pt x="5849" y="1"/>
                  <a:pt x="4332" y="422"/>
                  <a:pt x="3013" y="1523"/>
                </a:cubicBezTo>
                <a:cubicBezTo>
                  <a:pt x="1731" y="2591"/>
                  <a:pt x="759" y="3339"/>
                  <a:pt x="1" y="3755"/>
                </a:cubicBezTo>
                <a:lnTo>
                  <a:pt x="16887" y="3755"/>
                </a:lnTo>
                <a:cubicBezTo>
                  <a:pt x="15103" y="2478"/>
                  <a:pt x="11156" y="1"/>
                  <a:pt x="7399" y="1"/>
                </a:cubicBezTo>
                <a:close/>
              </a:path>
            </a:pathLst>
          </a:custGeom>
          <a:gradFill>
            <a:gsLst>
              <a:gs pos="0">
                <a:srgbClr val="0C2E3A"/>
              </a:gs>
              <a:gs pos="100000">
                <a:srgbClr val="110F16"/>
              </a:gs>
            </a:gsLst>
            <a:path path="circle">
              <a:fillToRect b="50%" l="50%" r="50%" t="50%"/>
            </a:path>
            <a:tileRect/>
          </a:gradFill>
          <a:ln>
            <a:noFill/>
          </a:ln>
          <a:effectLst>
            <a:outerShdw blurRad="185738" rotWithShape="0" algn="bl" dir="1746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11145" y="1446793"/>
            <a:ext cx="902803" cy="2503649"/>
          </a:xfrm>
          <a:custGeom>
            <a:rect b="b" l="l" r="r" t="t"/>
            <a:pathLst>
              <a:path extrusionOk="0" h="10222" w="3686">
                <a:moveTo>
                  <a:pt x="0" y="1"/>
                </a:moveTo>
                <a:lnTo>
                  <a:pt x="0" y="10222"/>
                </a:lnTo>
                <a:cubicBezTo>
                  <a:pt x="1251" y="9421"/>
                  <a:pt x="3012" y="9955"/>
                  <a:pt x="3237" y="9101"/>
                </a:cubicBezTo>
                <a:cubicBezTo>
                  <a:pt x="3515" y="8086"/>
                  <a:pt x="781" y="7765"/>
                  <a:pt x="674" y="6676"/>
                </a:cubicBezTo>
                <a:cubicBezTo>
                  <a:pt x="534" y="5244"/>
                  <a:pt x="3686" y="5309"/>
                  <a:pt x="3344" y="2628"/>
                </a:cubicBezTo>
                <a:cubicBezTo>
                  <a:pt x="3119" y="844"/>
                  <a:pt x="1229" y="225"/>
                  <a:pt x="0" y="1"/>
                </a:cubicBezTo>
                <a:close/>
              </a:path>
            </a:pathLst>
          </a:custGeom>
          <a:gradFill>
            <a:gsLst>
              <a:gs pos="0">
                <a:srgbClr val="0C2E3A"/>
              </a:gs>
              <a:gs pos="100000">
                <a:srgbClr val="110F16"/>
              </a:gs>
            </a:gsLst>
            <a:path path="circle">
              <a:fillToRect b="50%" l="50%" r="50%" t="50%"/>
            </a:path>
            <a:tileRect/>
          </a:gradFill>
          <a:ln>
            <a:noFill/>
          </a:ln>
          <a:effectLst>
            <a:outerShdw blurRad="1714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123558" y="0"/>
            <a:ext cx="3404969" cy="2815414"/>
          </a:xfrm>
          <a:custGeom>
            <a:rect b="b" l="l" r="r" t="t"/>
            <a:pathLst>
              <a:path extrusionOk="0" h="9742" w="11782">
                <a:moveTo>
                  <a:pt x="459" y="1"/>
                </a:moveTo>
                <a:lnTo>
                  <a:pt x="459" y="9742"/>
                </a:lnTo>
                <a:cubicBezTo>
                  <a:pt x="823" y="9699"/>
                  <a:pt x="1100" y="9603"/>
                  <a:pt x="1271" y="9454"/>
                </a:cubicBezTo>
                <a:cubicBezTo>
                  <a:pt x="2425" y="8439"/>
                  <a:pt x="1" y="5886"/>
                  <a:pt x="1133" y="5555"/>
                </a:cubicBezTo>
                <a:cubicBezTo>
                  <a:pt x="1262" y="5518"/>
                  <a:pt x="1409" y="5502"/>
                  <a:pt x="1569" y="5502"/>
                </a:cubicBezTo>
                <a:cubicBezTo>
                  <a:pt x="2574" y="5502"/>
                  <a:pt x="4088" y="6129"/>
                  <a:pt x="4990" y="6129"/>
                </a:cubicBezTo>
                <a:cubicBezTo>
                  <a:pt x="5197" y="6129"/>
                  <a:pt x="5372" y="6096"/>
                  <a:pt x="5501" y="6014"/>
                </a:cubicBezTo>
                <a:cubicBezTo>
                  <a:pt x="6782" y="5192"/>
                  <a:pt x="4764" y="3120"/>
                  <a:pt x="5159" y="2426"/>
                </a:cubicBezTo>
                <a:cubicBezTo>
                  <a:pt x="6078" y="812"/>
                  <a:pt x="10041" y="2180"/>
                  <a:pt x="11781" y="1"/>
                </a:cubicBezTo>
                <a:close/>
              </a:path>
            </a:pathLst>
          </a:custGeom>
          <a:gradFill>
            <a:gsLst>
              <a:gs pos="0">
                <a:srgbClr val="0C2E3A"/>
              </a:gs>
              <a:gs pos="100000">
                <a:srgbClr val="110F16"/>
              </a:gs>
            </a:gsLst>
            <a:path path="circle">
              <a:fillToRect b="50%" l="50%" r="50%" t="50%"/>
            </a:path>
            <a:tileRect/>
          </a:gradFill>
          <a:ln>
            <a:noFill/>
          </a:ln>
          <a:effectLst>
            <a:outerShdw blurRad="171450" rotWithShape="0" algn="bl" dir="81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2">
  <p:cSld name="7_Título y objetos">
    <p:bg>
      <p:bgPr>
        <a:gradFill>
          <a:gsLst>
            <a:gs pos="0">
              <a:srgbClr val="0C2E3A"/>
            </a:gs>
            <a:gs pos="100000">
              <a:srgbClr val="110F16"/>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19"/>
          <p:cNvSpPr txBox="1"/>
          <p:nvPr>
            <p:ph idx="1" type="subTitle"/>
          </p:nvPr>
        </p:nvSpPr>
        <p:spPr>
          <a:xfrm flipH="1">
            <a:off x="2143975" y="2211365"/>
            <a:ext cx="4601100" cy="724800"/>
          </a:xfrm>
          <a:prstGeom prst="rect">
            <a:avLst/>
          </a:prstGeom>
          <a:noFill/>
          <a:ln>
            <a:noFill/>
          </a:ln>
        </p:spPr>
        <p:txBody>
          <a:bodyPr anchorCtr="0" anchor="t" bIns="34275" lIns="68575" spcFirstLastPara="1" rIns="68575" wrap="square" tIns="34275">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rtl="0" algn="r">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rtl="0" algn="r">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p:txBody>
      </p:sp>
      <p:cxnSp>
        <p:nvCxnSpPr>
          <p:cNvPr id="228" name="Google Shape;228;p19"/>
          <p:cNvCxnSpPr/>
          <p:nvPr/>
        </p:nvCxnSpPr>
        <p:spPr>
          <a:xfrm rot="10800000">
            <a:off x="7500" y="2336600"/>
            <a:ext cx="2681400" cy="0"/>
          </a:xfrm>
          <a:prstGeom prst="straightConnector1">
            <a:avLst/>
          </a:prstGeom>
          <a:noFill/>
          <a:ln cap="flat" cmpd="sng" w="28575">
            <a:solidFill>
              <a:schemeClr val="accent6"/>
            </a:solidFill>
            <a:prstDash val="solid"/>
            <a:miter lim="800000"/>
            <a:headEnd len="sm" w="sm" type="none"/>
            <a:tailEnd len="sm" w="sm" type="none"/>
          </a:ln>
        </p:spPr>
      </p:cxnSp>
      <p:sp>
        <p:nvSpPr>
          <p:cNvPr id="229" name="Google Shape;229;p19"/>
          <p:cNvSpPr txBox="1"/>
          <p:nvPr>
            <p:ph idx="2" type="subTitle"/>
          </p:nvPr>
        </p:nvSpPr>
        <p:spPr>
          <a:xfrm flipH="1">
            <a:off x="5434825" y="2646968"/>
            <a:ext cx="2383500" cy="763800"/>
          </a:xfrm>
          <a:prstGeom prst="rect">
            <a:avLst/>
          </a:prstGeom>
          <a:noFill/>
          <a:ln>
            <a:noFill/>
          </a:ln>
        </p:spPr>
        <p:txBody>
          <a:bodyPr anchorCtr="0" anchor="t" bIns="34275" lIns="68575" spcFirstLastPara="1" rIns="68575" wrap="square" tIns="34275">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p:txBody>
      </p:sp>
      <p:sp>
        <p:nvSpPr>
          <p:cNvPr id="230" name="Google Shape;230;p19"/>
          <p:cNvSpPr/>
          <p:nvPr/>
        </p:nvSpPr>
        <p:spPr>
          <a:xfrm flipH="1">
            <a:off x="4146"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578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flipH="1">
            <a:off x="4141"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408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flipH="1">
            <a:off x="0"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88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flipH="1">
            <a:off x="1832495" y="4546187"/>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flipH="1">
            <a:off x="8500049"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flipH="1">
            <a:off x="5395676" y="0"/>
            <a:ext cx="3748328" cy="2693771"/>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flipH="1">
            <a:off x="2585009" y="0"/>
            <a:ext cx="3161332" cy="930483"/>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flipH="1">
            <a:off x="4153" y="0"/>
            <a:ext cx="4397784" cy="2623834"/>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ph hasCustomPrompt="1" type="title"/>
          </p:nvPr>
        </p:nvSpPr>
        <p:spPr>
          <a:xfrm>
            <a:off x="2143975" y="1562675"/>
            <a:ext cx="1529700" cy="723300"/>
          </a:xfrm>
          <a:prstGeom prst="rect">
            <a:avLst/>
          </a:prstGeom>
        </p:spPr>
        <p:txBody>
          <a:bodyPr anchorCtr="0" anchor="b" bIns="34275" lIns="68575" spcFirstLastPara="1" rIns="68575" wrap="square" tIns="34275">
            <a:noAutofit/>
          </a:bodyPr>
          <a:lstStyle>
            <a:lvl1pPr lvl="0" rtl="0">
              <a:spcBef>
                <a:spcPts val="0"/>
              </a:spcBef>
              <a:spcAft>
                <a:spcPts val="0"/>
              </a:spcAft>
              <a:buClr>
                <a:srgbClr val="FFFFFF"/>
              </a:buClr>
              <a:buSzPts val="4500"/>
              <a:buNone/>
              <a:defRPr b="0" sz="450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239" name="Google Shape;239;p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2 1">
  <p:cSld name="7_Título y objetos_1">
    <p:bg>
      <p:bgPr>
        <a:gradFill>
          <a:gsLst>
            <a:gs pos="0">
              <a:srgbClr val="0C2E3A"/>
            </a:gs>
            <a:gs pos="100000">
              <a:srgbClr val="110F16"/>
            </a:gs>
          </a:gsLst>
          <a:path path="circle">
            <a:fillToRect b="50%" l="50%" r="50%" t="50%"/>
          </a:path>
          <a:tileRect/>
        </a:gradFill>
      </p:bgPr>
    </p:bg>
    <p:spTree>
      <p:nvGrpSpPr>
        <p:cNvPr id="240" name="Shape 240"/>
        <p:cNvGrpSpPr/>
        <p:nvPr/>
      </p:nvGrpSpPr>
      <p:grpSpPr>
        <a:xfrm>
          <a:off x="0" y="0"/>
          <a:ext cx="0" cy="0"/>
          <a:chOff x="0" y="0"/>
          <a:chExt cx="0" cy="0"/>
        </a:xfrm>
      </p:grpSpPr>
      <p:sp>
        <p:nvSpPr>
          <p:cNvPr id="241" name="Google Shape;241;p20"/>
          <p:cNvSpPr txBox="1"/>
          <p:nvPr>
            <p:ph idx="1" type="subTitle"/>
          </p:nvPr>
        </p:nvSpPr>
        <p:spPr>
          <a:xfrm>
            <a:off x="3217225" y="2211365"/>
            <a:ext cx="4601100" cy="7248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rtl="0" algn="r">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rtl="0" algn="r">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rtl="0" algn="r">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p:txBody>
      </p:sp>
      <p:sp>
        <p:nvSpPr>
          <p:cNvPr id="242" name="Google Shape;242;p20"/>
          <p:cNvSpPr txBox="1"/>
          <p:nvPr>
            <p:ph idx="2" type="subTitle"/>
          </p:nvPr>
        </p:nvSpPr>
        <p:spPr>
          <a:xfrm>
            <a:off x="2143975" y="2646968"/>
            <a:ext cx="2383500" cy="763800"/>
          </a:xfrm>
          <a:prstGeom prst="rect">
            <a:avLst/>
          </a:prstGeom>
          <a:noFill/>
          <a:ln>
            <a:noFill/>
          </a:ln>
        </p:spPr>
        <p:txBody>
          <a:bodyPr anchorCtr="0" anchor="t" bIns="34275" lIns="68575" spcFirstLastPara="1" rIns="68575" wrap="square" tIns="34275">
            <a:noAutofit/>
          </a:bodyPr>
          <a:lstStyle>
            <a:lvl1pPr lvl="0" rtl="0">
              <a:lnSpc>
                <a:spcPct val="90000"/>
              </a:lnSpc>
              <a:spcBef>
                <a:spcPts val="800"/>
              </a:spcBef>
              <a:spcAft>
                <a:spcPts val="0"/>
              </a:spcAft>
              <a:buClr>
                <a:schemeClr val="accent6"/>
              </a:buClr>
              <a:buSzPts val="1200"/>
              <a:buNone/>
              <a:defRPr sz="1200">
                <a:solidFill>
                  <a:schemeClr val="accent6"/>
                </a:solidFill>
              </a:defRPr>
            </a:lvl1pPr>
            <a:lvl2pPr lvl="1" rtl="0" algn="r">
              <a:lnSpc>
                <a:spcPct val="90000"/>
              </a:lnSpc>
              <a:spcBef>
                <a:spcPts val="400"/>
              </a:spcBef>
              <a:spcAft>
                <a:spcPts val="0"/>
              </a:spcAft>
              <a:buClr>
                <a:schemeClr val="dk1"/>
              </a:buClr>
              <a:buSzPts val="1500"/>
              <a:buNone/>
              <a:defRPr sz="1500"/>
            </a:lvl2pPr>
            <a:lvl3pPr lvl="2" rtl="0" algn="r">
              <a:lnSpc>
                <a:spcPct val="90000"/>
              </a:lnSpc>
              <a:spcBef>
                <a:spcPts val="400"/>
              </a:spcBef>
              <a:spcAft>
                <a:spcPts val="0"/>
              </a:spcAft>
              <a:buClr>
                <a:schemeClr val="dk1"/>
              </a:buClr>
              <a:buSzPts val="1400"/>
              <a:buNone/>
              <a:defRPr sz="1400"/>
            </a:lvl3pPr>
            <a:lvl4pPr lvl="3" rtl="0" algn="r">
              <a:lnSpc>
                <a:spcPct val="90000"/>
              </a:lnSpc>
              <a:spcBef>
                <a:spcPts val="400"/>
              </a:spcBef>
              <a:spcAft>
                <a:spcPts val="0"/>
              </a:spcAft>
              <a:buClr>
                <a:schemeClr val="dk1"/>
              </a:buClr>
              <a:buSzPts val="1200"/>
              <a:buNone/>
              <a:defRPr sz="1200"/>
            </a:lvl4pPr>
            <a:lvl5pPr lvl="4" rtl="0" algn="r">
              <a:lnSpc>
                <a:spcPct val="90000"/>
              </a:lnSpc>
              <a:spcBef>
                <a:spcPts val="400"/>
              </a:spcBef>
              <a:spcAft>
                <a:spcPts val="0"/>
              </a:spcAft>
              <a:buClr>
                <a:schemeClr val="dk1"/>
              </a:buClr>
              <a:buSzPts val="1200"/>
              <a:buNone/>
              <a:defRPr sz="1200"/>
            </a:lvl5pPr>
            <a:lvl6pPr lvl="5" rtl="0" algn="r">
              <a:lnSpc>
                <a:spcPct val="90000"/>
              </a:lnSpc>
              <a:spcBef>
                <a:spcPts val="400"/>
              </a:spcBef>
              <a:spcAft>
                <a:spcPts val="0"/>
              </a:spcAft>
              <a:buClr>
                <a:schemeClr val="dk1"/>
              </a:buClr>
              <a:buSzPts val="1200"/>
              <a:buNone/>
              <a:defRPr sz="1200"/>
            </a:lvl6pPr>
            <a:lvl7pPr lvl="6" rtl="0" algn="r">
              <a:lnSpc>
                <a:spcPct val="90000"/>
              </a:lnSpc>
              <a:spcBef>
                <a:spcPts val="400"/>
              </a:spcBef>
              <a:spcAft>
                <a:spcPts val="0"/>
              </a:spcAft>
              <a:buClr>
                <a:schemeClr val="dk1"/>
              </a:buClr>
              <a:buSzPts val="1200"/>
              <a:buNone/>
              <a:defRPr sz="1200"/>
            </a:lvl7pPr>
            <a:lvl8pPr lvl="7" rtl="0" algn="r">
              <a:lnSpc>
                <a:spcPct val="90000"/>
              </a:lnSpc>
              <a:spcBef>
                <a:spcPts val="400"/>
              </a:spcBef>
              <a:spcAft>
                <a:spcPts val="0"/>
              </a:spcAft>
              <a:buClr>
                <a:schemeClr val="dk1"/>
              </a:buClr>
              <a:buSzPts val="1200"/>
              <a:buNone/>
              <a:defRPr sz="1200"/>
            </a:lvl8pPr>
            <a:lvl9pPr lvl="8" rtl="0" algn="r">
              <a:lnSpc>
                <a:spcPct val="90000"/>
              </a:lnSpc>
              <a:spcBef>
                <a:spcPts val="400"/>
              </a:spcBef>
              <a:spcAft>
                <a:spcPts val="0"/>
              </a:spcAft>
              <a:buClr>
                <a:schemeClr val="dk1"/>
              </a:buClr>
              <a:buSzPts val="1200"/>
              <a:buNone/>
              <a:defRPr sz="1200"/>
            </a:lvl9pPr>
          </a:lstStyle>
          <a:p/>
        </p:txBody>
      </p:sp>
      <p:sp>
        <p:nvSpPr>
          <p:cNvPr id="243" name="Google Shape;243;p20"/>
          <p:cNvSpPr/>
          <p:nvPr/>
        </p:nvSpPr>
        <p:spPr>
          <a:xfrm flipH="1">
            <a:off x="4146" y="3444550"/>
            <a:ext cx="2335700" cy="1698947"/>
          </a:xfrm>
          <a:custGeom>
            <a:rect b="b" l="l" r="r" t="t"/>
            <a:pathLst>
              <a:path extrusionOk="0" h="9021" w="12402">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5780000" dist="381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flipH="1">
            <a:off x="4141" y="1291906"/>
            <a:ext cx="957671" cy="3049103"/>
          </a:xfrm>
          <a:custGeom>
            <a:rect b="b" l="l" r="r" t="t"/>
            <a:pathLst>
              <a:path extrusionOk="0" h="16190" w="5085">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4080000" dist="2000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flipH="1">
            <a:off x="0" y="3930261"/>
            <a:ext cx="1726067" cy="1213238"/>
          </a:xfrm>
          <a:custGeom>
            <a:rect b="b" l="l" r="r" t="t"/>
            <a:pathLst>
              <a:path extrusionOk="0" h="6442" w="9165">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888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flipH="1">
            <a:off x="1832495" y="4546187"/>
            <a:ext cx="2633077" cy="523188"/>
          </a:xfrm>
          <a:custGeom>
            <a:rect b="b" l="l" r="r" t="t"/>
            <a:pathLst>
              <a:path extrusionOk="0" h="2778" w="13981">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146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p:nvPr/>
        </p:nvSpPr>
        <p:spPr>
          <a:xfrm flipH="1">
            <a:off x="8500049" y="2124503"/>
            <a:ext cx="643947" cy="2409965"/>
          </a:xfrm>
          <a:custGeom>
            <a:rect b="b" l="l" r="r" t="t"/>
            <a:pathLst>
              <a:path extrusionOk="0" h="9839" w="2629">
                <a:moveTo>
                  <a:pt x="1" y="1"/>
                </a:moveTo>
                <a:lnTo>
                  <a:pt x="1" y="9838"/>
                </a:lnTo>
                <a:cubicBezTo>
                  <a:pt x="2575" y="7531"/>
                  <a:pt x="2628" y="5640"/>
                  <a:pt x="289" y="589"/>
                </a:cubicBezTo>
                <a:cubicBezTo>
                  <a:pt x="204" y="385"/>
                  <a:pt x="97" y="193"/>
                  <a:pt x="1"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6260000" dist="2476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p:nvPr/>
        </p:nvSpPr>
        <p:spPr>
          <a:xfrm flipH="1">
            <a:off x="5395676" y="0"/>
            <a:ext cx="3748328" cy="2693771"/>
          </a:xfrm>
          <a:custGeom>
            <a:rect b="b" l="l" r="r" t="t"/>
            <a:pathLst>
              <a:path extrusionOk="0" h="5704" w="7937">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762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0"/>
          <p:cNvSpPr/>
          <p:nvPr/>
        </p:nvSpPr>
        <p:spPr>
          <a:xfrm flipH="1">
            <a:off x="2585009" y="0"/>
            <a:ext cx="3161332" cy="930483"/>
          </a:xfrm>
          <a:custGeom>
            <a:rect b="b" l="l" r="r" t="t"/>
            <a:pathLst>
              <a:path extrusionOk="0" h="3625" w="12316">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flipH="1">
            <a:off x="4153" y="0"/>
            <a:ext cx="4397784" cy="2623834"/>
          </a:xfrm>
          <a:custGeom>
            <a:rect b="b" l="l" r="r" t="t"/>
            <a:pathLst>
              <a:path extrusionOk="0" h="10222" w="17133">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144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 name="Google Shape;251;p20"/>
          <p:cNvCxnSpPr/>
          <p:nvPr/>
        </p:nvCxnSpPr>
        <p:spPr>
          <a:xfrm rot="10800000">
            <a:off x="8007675" y="0"/>
            <a:ext cx="0" cy="3094500"/>
          </a:xfrm>
          <a:prstGeom prst="straightConnector1">
            <a:avLst/>
          </a:prstGeom>
          <a:noFill/>
          <a:ln cap="flat" cmpd="sng" w="28575">
            <a:solidFill>
              <a:schemeClr val="accent6"/>
            </a:solidFill>
            <a:prstDash val="solid"/>
            <a:miter lim="800000"/>
            <a:headEnd len="sm" w="sm" type="none"/>
            <a:tailEnd len="sm" w="sm" type="none"/>
          </a:ln>
        </p:spPr>
      </p:cxnSp>
      <p:sp>
        <p:nvSpPr>
          <p:cNvPr id="252" name="Google Shape;252;p2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 TITLE + SUBTITLE">
  <p:cSld name="1_Diapositiva de título">
    <p:bg>
      <p:bgPr>
        <a:gradFill>
          <a:gsLst>
            <a:gs pos="0">
              <a:srgbClr val="0C2E3A"/>
            </a:gs>
            <a:gs pos="100000">
              <a:srgbClr val="110F16"/>
            </a:gs>
          </a:gsLst>
          <a:path path="circle">
            <a:fillToRect b="50%" l="50%" r="50%" t="50%"/>
          </a:path>
          <a:tileRect/>
        </a:gradFill>
      </p:bgPr>
    </p:bg>
    <p:spTree>
      <p:nvGrpSpPr>
        <p:cNvPr id="25" name="Shape 25"/>
        <p:cNvGrpSpPr/>
        <p:nvPr/>
      </p:nvGrpSpPr>
      <p:grpSpPr>
        <a:xfrm>
          <a:off x="0" y="0"/>
          <a:ext cx="0" cy="0"/>
          <a:chOff x="0" y="0"/>
          <a:chExt cx="0" cy="0"/>
        </a:xfrm>
      </p:grpSpPr>
      <p:sp>
        <p:nvSpPr>
          <p:cNvPr id="26" name="Google Shape;26;p3"/>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28" name="Google Shape;28;p3"/>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9" name="Google Shape;29;p3"/>
          <p:cNvSpPr/>
          <p:nvPr/>
        </p:nvSpPr>
        <p:spPr>
          <a:xfrm flipH="1">
            <a:off x="6179302"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5723512"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flipH="1">
            <a:off x="6187292" y="0"/>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5"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rgbClr val="0C2E3A"/>
              </a:gs>
              <a:gs pos="100000">
                <a:srgbClr val="110F16"/>
              </a:gs>
            </a:gsLst>
            <a:path path="circle">
              <a:fillToRect b="50%" l="50%" r="50%" t="50%"/>
            </a:path>
            <a:tileRect/>
          </a:gradFill>
          <a:ln>
            <a:noFill/>
          </a:ln>
          <a:effectLst>
            <a:outerShdw blurRad="142875" rotWithShape="0" algn="bl" dir="99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8_Título y objetos">
    <p:bg>
      <p:bgPr>
        <a:gradFill>
          <a:gsLst>
            <a:gs pos="0">
              <a:srgbClr val="0C2E3A"/>
            </a:gs>
            <a:gs pos="100000">
              <a:srgbClr val="110F16"/>
            </a:gs>
          </a:gsLst>
          <a:path path="circle">
            <a:fillToRect b="50%" l="50%" r="50%" t="50%"/>
          </a:path>
          <a:tileRect/>
        </a:gradFill>
      </p:bgPr>
    </p:bg>
    <p:spTree>
      <p:nvGrpSpPr>
        <p:cNvPr id="253" name="Shape 253"/>
        <p:cNvGrpSpPr/>
        <p:nvPr/>
      </p:nvGrpSpPr>
      <p:grpSpPr>
        <a:xfrm>
          <a:off x="0" y="0"/>
          <a:ext cx="0" cy="0"/>
          <a:chOff x="0" y="0"/>
          <a:chExt cx="0" cy="0"/>
        </a:xfrm>
      </p:grpSpPr>
      <p:sp>
        <p:nvSpPr>
          <p:cNvPr id="254" name="Google Shape;254;p21"/>
          <p:cNvSpPr/>
          <p:nvPr/>
        </p:nvSpPr>
        <p:spPr>
          <a:xfrm flipH="1">
            <a:off x="7145715"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flipH="1">
            <a:off x="4165774"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flipH="1">
            <a:off x="6122600"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txBox="1"/>
          <p:nvPr>
            <p:ph type="ctrTitle"/>
          </p:nvPr>
        </p:nvSpPr>
        <p:spPr>
          <a:xfrm flipH="1">
            <a:off x="6053138" y="827965"/>
            <a:ext cx="2308500" cy="3483900"/>
          </a:xfrm>
          <a:prstGeom prst="rect">
            <a:avLst/>
          </a:prstGeom>
          <a:noFill/>
          <a:ln>
            <a:noFill/>
          </a:ln>
        </p:spPr>
        <p:txBody>
          <a:bodyPr anchorCtr="0" anchor="ctr"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58" name="Google Shape;258;p2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cSld name="10_Título y objetos">
    <p:bg>
      <p:bgPr>
        <a:gradFill>
          <a:gsLst>
            <a:gs pos="0">
              <a:srgbClr val="0C2E3A"/>
            </a:gs>
            <a:gs pos="100000">
              <a:srgbClr val="110F16"/>
            </a:gs>
          </a:gsLst>
          <a:path path="circle">
            <a:fillToRect b="50%" l="50%" r="50%" t="50%"/>
          </a:path>
          <a:tileRect/>
        </a:gradFill>
      </p:bgPr>
    </p:bg>
    <p:spTree>
      <p:nvGrpSpPr>
        <p:cNvPr id="259" name="Shape 259"/>
        <p:cNvGrpSpPr/>
        <p:nvPr/>
      </p:nvGrpSpPr>
      <p:grpSpPr>
        <a:xfrm>
          <a:off x="0" y="0"/>
          <a:ext cx="0" cy="0"/>
          <a:chOff x="0" y="0"/>
          <a:chExt cx="0" cy="0"/>
        </a:xfrm>
      </p:grpSpPr>
      <p:sp>
        <p:nvSpPr>
          <p:cNvPr id="260" name="Google Shape;260;p22"/>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61" name="Google Shape;261;p22"/>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65" name="Google Shape;265;p2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IX COLUMNS 1">
  <p:cSld name="10_Título y objetos_1">
    <p:bg>
      <p:bgPr>
        <a:gradFill>
          <a:gsLst>
            <a:gs pos="0">
              <a:srgbClr val="0C2E3A"/>
            </a:gs>
            <a:gs pos="100000">
              <a:srgbClr val="110F16"/>
            </a:gs>
          </a:gsLst>
          <a:path path="circle">
            <a:fillToRect b="50%" l="50%" r="50%" t="50%"/>
          </a:path>
          <a:tileRect/>
        </a:gradFill>
      </p:bgPr>
    </p:bg>
    <p:spTree>
      <p:nvGrpSpPr>
        <p:cNvPr id="266" name="Shape 266"/>
        <p:cNvGrpSpPr/>
        <p:nvPr/>
      </p:nvGrpSpPr>
      <p:grpSpPr>
        <a:xfrm>
          <a:off x="0" y="0"/>
          <a:ext cx="0" cy="0"/>
          <a:chOff x="0" y="0"/>
          <a:chExt cx="0" cy="0"/>
        </a:xfrm>
      </p:grpSpPr>
      <p:sp>
        <p:nvSpPr>
          <p:cNvPr id="267" name="Google Shape;267;p23"/>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268" name="Google Shape;268;p23"/>
          <p:cNvSpPr/>
          <p:nvPr/>
        </p:nvSpPr>
        <p:spPr>
          <a:xfrm>
            <a:off x="3059250" y="-123570"/>
            <a:ext cx="17892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9" name="Google Shape;269;p23"/>
          <p:cNvSpPr/>
          <p:nvPr/>
        </p:nvSpPr>
        <p:spPr>
          <a:xfrm>
            <a:off x="4991939" y="-123570"/>
            <a:ext cx="17868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0" name="Google Shape;270;p23"/>
          <p:cNvSpPr/>
          <p:nvPr/>
        </p:nvSpPr>
        <p:spPr>
          <a:xfrm>
            <a:off x="6937646" y="-123570"/>
            <a:ext cx="1761900" cy="26298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1" name="Google Shape;271;p23"/>
          <p:cNvSpPr/>
          <p:nvPr/>
        </p:nvSpPr>
        <p:spPr>
          <a:xfrm>
            <a:off x="3059250" y="2710354"/>
            <a:ext cx="17892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2" name="Google Shape;272;p23"/>
          <p:cNvSpPr/>
          <p:nvPr/>
        </p:nvSpPr>
        <p:spPr>
          <a:xfrm>
            <a:off x="4991939" y="2710354"/>
            <a:ext cx="17868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3" name="Google Shape;273;p23"/>
          <p:cNvSpPr/>
          <p:nvPr/>
        </p:nvSpPr>
        <p:spPr>
          <a:xfrm>
            <a:off x="6937646" y="2710354"/>
            <a:ext cx="1761900" cy="2556000"/>
          </a:xfrm>
          <a:prstGeom prst="rect">
            <a:avLst/>
          </a:prstGeom>
          <a:no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4" name="Google Shape;274;p23"/>
          <p:cNvSpPr txBox="1"/>
          <p:nvPr>
            <p:ph idx="1" type="subTitle"/>
          </p:nvPr>
        </p:nvSpPr>
        <p:spPr>
          <a:xfrm flipH="1">
            <a:off x="3059251" y="152727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75" name="Google Shape;275;p23"/>
          <p:cNvSpPr txBox="1"/>
          <p:nvPr>
            <p:ph idx="2" type="subTitle"/>
          </p:nvPr>
        </p:nvSpPr>
        <p:spPr>
          <a:xfrm>
            <a:off x="3244987"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76" name="Google Shape;276;p23"/>
          <p:cNvSpPr txBox="1"/>
          <p:nvPr>
            <p:ph idx="3" type="subTitle"/>
          </p:nvPr>
        </p:nvSpPr>
        <p:spPr>
          <a:xfrm flipH="1">
            <a:off x="5005238" y="1527275"/>
            <a:ext cx="17619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77" name="Google Shape;277;p23"/>
          <p:cNvSpPr txBox="1"/>
          <p:nvPr>
            <p:ph idx="4" type="subTitle"/>
          </p:nvPr>
        </p:nvSpPr>
        <p:spPr>
          <a:xfrm>
            <a:off x="5177372"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78" name="Google Shape;278;p23"/>
          <p:cNvSpPr txBox="1"/>
          <p:nvPr>
            <p:ph idx="5" type="subTitle"/>
          </p:nvPr>
        </p:nvSpPr>
        <p:spPr>
          <a:xfrm flipH="1">
            <a:off x="6923988" y="152727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79" name="Google Shape;279;p23"/>
          <p:cNvSpPr txBox="1"/>
          <p:nvPr>
            <p:ph idx="6" type="subTitle"/>
          </p:nvPr>
        </p:nvSpPr>
        <p:spPr>
          <a:xfrm>
            <a:off x="7109775" y="1674244"/>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80" name="Google Shape;280;p23"/>
          <p:cNvSpPr txBox="1"/>
          <p:nvPr>
            <p:ph idx="7" type="subTitle"/>
          </p:nvPr>
        </p:nvSpPr>
        <p:spPr>
          <a:xfrm flipH="1">
            <a:off x="3059201" y="353722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1" name="Google Shape;281;p23"/>
          <p:cNvSpPr txBox="1"/>
          <p:nvPr>
            <p:ph idx="8" type="subTitle"/>
          </p:nvPr>
        </p:nvSpPr>
        <p:spPr>
          <a:xfrm>
            <a:off x="3244987"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82" name="Google Shape;282;p23"/>
          <p:cNvSpPr txBox="1"/>
          <p:nvPr>
            <p:ph idx="9" type="subTitle"/>
          </p:nvPr>
        </p:nvSpPr>
        <p:spPr>
          <a:xfrm flipH="1">
            <a:off x="4991588" y="3537225"/>
            <a:ext cx="17892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3" name="Google Shape;283;p23"/>
          <p:cNvSpPr txBox="1"/>
          <p:nvPr>
            <p:ph idx="13" type="subTitle"/>
          </p:nvPr>
        </p:nvSpPr>
        <p:spPr>
          <a:xfrm>
            <a:off x="5177372"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84" name="Google Shape;284;p23"/>
          <p:cNvSpPr txBox="1"/>
          <p:nvPr>
            <p:ph idx="14" type="subTitle"/>
          </p:nvPr>
        </p:nvSpPr>
        <p:spPr>
          <a:xfrm flipH="1">
            <a:off x="6925188" y="3537225"/>
            <a:ext cx="17868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285" name="Google Shape;285;p23"/>
          <p:cNvSpPr txBox="1"/>
          <p:nvPr>
            <p:ph idx="15" type="subTitle"/>
          </p:nvPr>
        </p:nvSpPr>
        <p:spPr>
          <a:xfrm>
            <a:off x="7109775" y="3684188"/>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100"/>
              <a:buNone/>
              <a:defRPr sz="1100">
                <a:solidFill>
                  <a:srgbClr val="FFFFFF"/>
                </a:solidFill>
              </a:defRPr>
            </a:lvl1pPr>
            <a:lvl2pPr lvl="1" rtl="0" algn="ctr">
              <a:lnSpc>
                <a:spcPct val="100000"/>
              </a:lnSpc>
              <a:spcBef>
                <a:spcPts val="400"/>
              </a:spcBef>
              <a:spcAft>
                <a:spcPts val="0"/>
              </a:spcAft>
              <a:buClr>
                <a:srgbClr val="FFFFFF"/>
              </a:buClr>
              <a:buSzPts val="1100"/>
              <a:buNone/>
              <a:defRPr sz="1100">
                <a:solidFill>
                  <a:srgbClr val="FFFFFF"/>
                </a:solidFill>
              </a:defRPr>
            </a:lvl2pPr>
            <a:lvl3pPr lvl="2" rtl="0" algn="ctr">
              <a:lnSpc>
                <a:spcPct val="100000"/>
              </a:lnSpc>
              <a:spcBef>
                <a:spcPts val="400"/>
              </a:spcBef>
              <a:spcAft>
                <a:spcPts val="0"/>
              </a:spcAft>
              <a:buClr>
                <a:srgbClr val="FFFFFF"/>
              </a:buClr>
              <a:buSzPts val="1100"/>
              <a:buNone/>
              <a:defRPr sz="1100">
                <a:solidFill>
                  <a:srgbClr val="FFFFFF"/>
                </a:solidFill>
              </a:defRPr>
            </a:lvl3pPr>
            <a:lvl4pPr lvl="3" rtl="0" algn="ctr">
              <a:lnSpc>
                <a:spcPct val="100000"/>
              </a:lnSpc>
              <a:spcBef>
                <a:spcPts val="400"/>
              </a:spcBef>
              <a:spcAft>
                <a:spcPts val="0"/>
              </a:spcAft>
              <a:buClr>
                <a:srgbClr val="FFFFFF"/>
              </a:buClr>
              <a:buSzPts val="1100"/>
              <a:buNone/>
              <a:defRPr sz="1100">
                <a:solidFill>
                  <a:srgbClr val="FFFFFF"/>
                </a:solidFill>
              </a:defRPr>
            </a:lvl4pPr>
            <a:lvl5pPr lvl="4" rtl="0" algn="ctr">
              <a:lnSpc>
                <a:spcPct val="100000"/>
              </a:lnSpc>
              <a:spcBef>
                <a:spcPts val="400"/>
              </a:spcBef>
              <a:spcAft>
                <a:spcPts val="0"/>
              </a:spcAft>
              <a:buClr>
                <a:srgbClr val="FFFFFF"/>
              </a:buClr>
              <a:buSzPts val="1100"/>
              <a:buNone/>
              <a:defRPr sz="1100">
                <a:solidFill>
                  <a:srgbClr val="FFFFFF"/>
                </a:solidFill>
              </a:defRPr>
            </a:lvl5pPr>
            <a:lvl6pPr lvl="5" rtl="0" algn="ctr">
              <a:lnSpc>
                <a:spcPct val="100000"/>
              </a:lnSpc>
              <a:spcBef>
                <a:spcPts val="400"/>
              </a:spcBef>
              <a:spcAft>
                <a:spcPts val="0"/>
              </a:spcAft>
              <a:buClr>
                <a:srgbClr val="FFFFFF"/>
              </a:buClr>
              <a:buSzPts val="1100"/>
              <a:buNone/>
              <a:defRPr sz="1100">
                <a:solidFill>
                  <a:srgbClr val="FFFFFF"/>
                </a:solidFill>
              </a:defRPr>
            </a:lvl6pPr>
            <a:lvl7pPr lvl="6" rtl="0" algn="ctr">
              <a:lnSpc>
                <a:spcPct val="100000"/>
              </a:lnSpc>
              <a:spcBef>
                <a:spcPts val="400"/>
              </a:spcBef>
              <a:spcAft>
                <a:spcPts val="0"/>
              </a:spcAft>
              <a:buClr>
                <a:srgbClr val="FFFFFF"/>
              </a:buClr>
              <a:buSzPts val="1100"/>
              <a:buNone/>
              <a:defRPr sz="1100">
                <a:solidFill>
                  <a:srgbClr val="FFFFFF"/>
                </a:solidFill>
              </a:defRPr>
            </a:lvl7pPr>
            <a:lvl8pPr lvl="7" rtl="0" algn="ctr">
              <a:lnSpc>
                <a:spcPct val="100000"/>
              </a:lnSpc>
              <a:spcBef>
                <a:spcPts val="400"/>
              </a:spcBef>
              <a:spcAft>
                <a:spcPts val="0"/>
              </a:spcAft>
              <a:buClr>
                <a:srgbClr val="FFFFFF"/>
              </a:buClr>
              <a:buSzPts val="1100"/>
              <a:buNone/>
              <a:defRPr sz="1100">
                <a:solidFill>
                  <a:srgbClr val="FFFFFF"/>
                </a:solidFill>
              </a:defRPr>
            </a:lvl8pPr>
            <a:lvl9pPr lvl="8" rtl="0" algn="ctr">
              <a:lnSpc>
                <a:spcPct val="100000"/>
              </a:lnSpc>
              <a:spcBef>
                <a:spcPts val="400"/>
              </a:spcBef>
              <a:spcAft>
                <a:spcPts val="0"/>
              </a:spcAft>
              <a:buClr>
                <a:srgbClr val="FFFFFF"/>
              </a:buClr>
              <a:buSzPts val="1100"/>
              <a:buNone/>
              <a:defRPr sz="1100">
                <a:solidFill>
                  <a:srgbClr val="FFFFFF"/>
                </a:solidFill>
              </a:defRPr>
            </a:lvl9pPr>
          </a:lstStyle>
          <a:p/>
        </p:txBody>
      </p:sp>
      <p:sp>
        <p:nvSpPr>
          <p:cNvPr id="286" name="Google Shape;286;p23"/>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FFFFF"/>
              </a:buClr>
              <a:buSzPts val="1800"/>
              <a:buNone/>
              <a:defRPr b="0" sz="18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290" name="Google Shape;290;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HREE COLUMNS 2">
  <p:cSld name="9_Título y objetos">
    <p:bg>
      <p:bgPr>
        <a:gradFill>
          <a:gsLst>
            <a:gs pos="0">
              <a:srgbClr val="0C2E3A"/>
            </a:gs>
            <a:gs pos="100000">
              <a:srgbClr val="110F16"/>
            </a:gs>
          </a:gsLst>
          <a:path path="circle">
            <a:fillToRect b="50%" l="50%" r="50%" t="50%"/>
          </a:path>
          <a:tileRect/>
        </a:gradFill>
      </p:bgPr>
    </p:bg>
    <p:spTree>
      <p:nvGrpSpPr>
        <p:cNvPr id="291" name="Shape 291"/>
        <p:cNvGrpSpPr/>
        <p:nvPr/>
      </p:nvGrpSpPr>
      <p:grpSpPr>
        <a:xfrm>
          <a:off x="0" y="0"/>
          <a:ext cx="0" cy="0"/>
          <a:chOff x="0" y="0"/>
          <a:chExt cx="0" cy="0"/>
        </a:xfrm>
      </p:grpSpPr>
      <p:sp>
        <p:nvSpPr>
          <p:cNvPr id="292" name="Google Shape;292;p24"/>
          <p:cNvSpPr/>
          <p:nvPr/>
        </p:nvSpPr>
        <p:spPr>
          <a:xfrm>
            <a:off x="2914150"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3" name="Google Shape;293;p24"/>
          <p:cNvSpPr/>
          <p:nvPr/>
        </p:nvSpPr>
        <p:spPr>
          <a:xfrm>
            <a:off x="4835821"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4" name="Google Shape;294;p24"/>
          <p:cNvSpPr/>
          <p:nvPr/>
        </p:nvSpPr>
        <p:spPr>
          <a:xfrm>
            <a:off x="6757492" y="-32775"/>
            <a:ext cx="1707300" cy="5209200"/>
          </a:xfrm>
          <a:prstGeom prst="rect">
            <a:avLst/>
          </a:prstGeom>
          <a:noFill/>
          <a:ln cap="flat" cmpd="sng" w="2857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5" name="Google Shape;295;p24"/>
          <p:cNvSpPr/>
          <p:nvPr/>
        </p:nvSpPr>
        <p:spPr>
          <a:xfrm>
            <a:off x="33672"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5518"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txBox="1"/>
          <p:nvPr>
            <p:ph type="ctrTitle"/>
          </p:nvPr>
        </p:nvSpPr>
        <p:spPr>
          <a:xfrm flipH="1">
            <a:off x="834248" y="827965"/>
            <a:ext cx="2308500" cy="34839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298" name="Google Shape;298;p24"/>
          <p:cNvSpPr/>
          <p:nvPr/>
        </p:nvSpPr>
        <p:spPr>
          <a:xfrm>
            <a:off x="-186038"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flipH="1">
            <a:off x="6835494" y="2521126"/>
            <a:ext cx="2308508" cy="2622377"/>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flipH="1">
            <a:off x="4168262"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942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txBox="1"/>
          <p:nvPr>
            <p:ph idx="1" type="subTitle"/>
          </p:nvPr>
        </p:nvSpPr>
        <p:spPr>
          <a:xfrm flipH="1">
            <a:off x="2903426"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302" name="Google Shape;302;p24"/>
          <p:cNvSpPr txBox="1"/>
          <p:nvPr>
            <p:ph idx="2" type="subTitle"/>
          </p:nvPr>
        </p:nvSpPr>
        <p:spPr>
          <a:xfrm>
            <a:off x="3048262"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303" name="Google Shape;303;p24"/>
          <p:cNvSpPr txBox="1"/>
          <p:nvPr>
            <p:ph idx="3" type="subTitle"/>
          </p:nvPr>
        </p:nvSpPr>
        <p:spPr>
          <a:xfrm flipH="1">
            <a:off x="4835822"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304" name="Google Shape;304;p24"/>
          <p:cNvSpPr txBox="1"/>
          <p:nvPr>
            <p:ph idx="4" type="subTitle"/>
          </p:nvPr>
        </p:nvSpPr>
        <p:spPr>
          <a:xfrm>
            <a:off x="4980647"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305" name="Google Shape;305;p24"/>
          <p:cNvSpPr txBox="1"/>
          <p:nvPr>
            <p:ph idx="5" type="subTitle"/>
          </p:nvPr>
        </p:nvSpPr>
        <p:spPr>
          <a:xfrm flipH="1">
            <a:off x="6768213" y="2379600"/>
            <a:ext cx="1707300" cy="233700"/>
          </a:xfrm>
          <a:prstGeom prst="rect">
            <a:avLst/>
          </a:prstGeom>
        </p:spPr>
        <p:txBody>
          <a:bodyPr anchorCtr="0" anchor="b" bIns="34275" lIns="68575" spcFirstLastPara="1" rIns="68575" wrap="square" tIns="34275">
            <a:noAutofit/>
          </a:bodyPr>
          <a:lstStyle>
            <a:lvl1pPr lvl="0" rtl="0" algn="ctr">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2pPr>
            <a:lvl3pPr lvl="2"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3pPr>
            <a:lvl4pPr lvl="3"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4pPr>
            <a:lvl5pPr lvl="4"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5pPr>
            <a:lvl6pPr lvl="5"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6pPr>
            <a:lvl7pPr lvl="6"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7pPr>
            <a:lvl8pPr lvl="7"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8pPr>
            <a:lvl9pPr lvl="8" rtl="0" algn="ctr">
              <a:lnSpc>
                <a:spcPct val="100000"/>
              </a:lnSpc>
              <a:spcBef>
                <a:spcPts val="4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9pPr>
          </a:lstStyle>
          <a:p/>
        </p:txBody>
      </p:sp>
      <p:sp>
        <p:nvSpPr>
          <p:cNvPr id="306" name="Google Shape;306;p24"/>
          <p:cNvSpPr txBox="1"/>
          <p:nvPr>
            <p:ph idx="6" type="subTitle"/>
          </p:nvPr>
        </p:nvSpPr>
        <p:spPr>
          <a:xfrm>
            <a:off x="6913050" y="2526550"/>
            <a:ext cx="14175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1200"/>
              <a:buNone/>
              <a:defRPr sz="1200">
                <a:solidFill>
                  <a:srgbClr val="FFFFFF"/>
                </a:solidFill>
              </a:defRPr>
            </a:lvl2pPr>
            <a:lvl3pPr lvl="2" rtl="0" algn="ctr">
              <a:lnSpc>
                <a:spcPct val="100000"/>
              </a:lnSpc>
              <a:spcBef>
                <a:spcPts val="400"/>
              </a:spcBef>
              <a:spcAft>
                <a:spcPts val="0"/>
              </a:spcAft>
              <a:buClr>
                <a:srgbClr val="FFFFFF"/>
              </a:buClr>
              <a:buSzPts val="1200"/>
              <a:buNone/>
              <a:defRPr sz="1200">
                <a:solidFill>
                  <a:srgbClr val="FFFFFF"/>
                </a:solidFill>
              </a:defRPr>
            </a:lvl3pPr>
            <a:lvl4pPr lvl="3" rtl="0" algn="ctr">
              <a:lnSpc>
                <a:spcPct val="100000"/>
              </a:lnSpc>
              <a:spcBef>
                <a:spcPts val="400"/>
              </a:spcBef>
              <a:spcAft>
                <a:spcPts val="0"/>
              </a:spcAft>
              <a:buClr>
                <a:srgbClr val="FFFFFF"/>
              </a:buClr>
              <a:buSzPts val="1200"/>
              <a:buNone/>
              <a:defRPr sz="1200">
                <a:solidFill>
                  <a:srgbClr val="FFFFFF"/>
                </a:solidFill>
              </a:defRPr>
            </a:lvl4pPr>
            <a:lvl5pPr lvl="4" rtl="0" algn="ctr">
              <a:lnSpc>
                <a:spcPct val="100000"/>
              </a:lnSpc>
              <a:spcBef>
                <a:spcPts val="400"/>
              </a:spcBef>
              <a:spcAft>
                <a:spcPts val="0"/>
              </a:spcAft>
              <a:buClr>
                <a:srgbClr val="FFFFFF"/>
              </a:buClr>
              <a:buSzPts val="1200"/>
              <a:buNone/>
              <a:defRPr sz="1200">
                <a:solidFill>
                  <a:srgbClr val="FFFFFF"/>
                </a:solidFill>
              </a:defRPr>
            </a:lvl5pPr>
            <a:lvl6pPr lvl="5" rtl="0" algn="ctr">
              <a:lnSpc>
                <a:spcPct val="100000"/>
              </a:lnSpc>
              <a:spcBef>
                <a:spcPts val="400"/>
              </a:spcBef>
              <a:spcAft>
                <a:spcPts val="0"/>
              </a:spcAft>
              <a:buClr>
                <a:srgbClr val="FFFFFF"/>
              </a:buClr>
              <a:buSzPts val="1200"/>
              <a:buNone/>
              <a:defRPr sz="1200">
                <a:solidFill>
                  <a:srgbClr val="FFFFFF"/>
                </a:solidFill>
              </a:defRPr>
            </a:lvl6pPr>
            <a:lvl7pPr lvl="6" rtl="0" algn="ctr">
              <a:lnSpc>
                <a:spcPct val="100000"/>
              </a:lnSpc>
              <a:spcBef>
                <a:spcPts val="400"/>
              </a:spcBef>
              <a:spcAft>
                <a:spcPts val="0"/>
              </a:spcAft>
              <a:buClr>
                <a:srgbClr val="FFFFFF"/>
              </a:buClr>
              <a:buSzPts val="1200"/>
              <a:buNone/>
              <a:defRPr sz="1200">
                <a:solidFill>
                  <a:srgbClr val="FFFFFF"/>
                </a:solidFill>
              </a:defRPr>
            </a:lvl7pPr>
            <a:lvl8pPr lvl="7" rtl="0" algn="ctr">
              <a:lnSpc>
                <a:spcPct val="100000"/>
              </a:lnSpc>
              <a:spcBef>
                <a:spcPts val="400"/>
              </a:spcBef>
              <a:spcAft>
                <a:spcPts val="0"/>
              </a:spcAft>
              <a:buClr>
                <a:srgbClr val="FFFFFF"/>
              </a:buClr>
              <a:buSzPts val="1200"/>
              <a:buNone/>
              <a:defRPr sz="1200">
                <a:solidFill>
                  <a:srgbClr val="FFFFFF"/>
                </a:solidFill>
              </a:defRPr>
            </a:lvl8pPr>
            <a:lvl9pPr lvl="8" rtl="0" algn="ctr">
              <a:lnSpc>
                <a:spcPct val="100000"/>
              </a:lnSpc>
              <a:spcBef>
                <a:spcPts val="400"/>
              </a:spcBef>
              <a:spcAft>
                <a:spcPts val="0"/>
              </a:spcAft>
              <a:buClr>
                <a:srgbClr val="FFFFFF"/>
              </a:buClr>
              <a:buSzPts val="1200"/>
              <a:buNone/>
              <a:defRPr sz="1200">
                <a:solidFill>
                  <a:srgbClr val="FFFFFF"/>
                </a:solidFill>
              </a:defRPr>
            </a:lvl9pPr>
          </a:lstStyle>
          <a:p/>
        </p:txBody>
      </p:sp>
      <p:sp>
        <p:nvSpPr>
          <p:cNvPr id="307" name="Google Shape;307;p2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1">
  <p:cSld name="12_Título y objetos">
    <p:bg>
      <p:bgPr>
        <a:gradFill>
          <a:gsLst>
            <a:gs pos="0">
              <a:srgbClr val="0C2E3A"/>
            </a:gs>
            <a:gs pos="100000">
              <a:srgbClr val="110F16"/>
            </a:gs>
          </a:gsLst>
          <a:path path="circle">
            <a:fillToRect b="50%" l="50%" r="50%" t="50%"/>
          </a:path>
          <a:tileRect/>
        </a:gradFill>
      </p:bgPr>
    </p:bg>
    <p:spTree>
      <p:nvGrpSpPr>
        <p:cNvPr id="308" name="Shape 308"/>
        <p:cNvGrpSpPr/>
        <p:nvPr/>
      </p:nvGrpSpPr>
      <p:grpSpPr>
        <a:xfrm>
          <a:off x="0" y="0"/>
          <a:ext cx="0" cy="0"/>
          <a:chOff x="0" y="0"/>
          <a:chExt cx="0" cy="0"/>
        </a:xfrm>
      </p:grpSpPr>
      <p:sp>
        <p:nvSpPr>
          <p:cNvPr id="309" name="Google Shape;309;p25"/>
          <p:cNvSpPr/>
          <p:nvPr/>
        </p:nvSpPr>
        <p:spPr>
          <a:xfrm>
            <a:off x="607254" y="-74450"/>
            <a:ext cx="2347500" cy="53193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25"/>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311" name="Google Shape;311;p25"/>
          <p:cNvSpPr txBox="1"/>
          <p:nvPr>
            <p:ph type="ctrTitle"/>
          </p:nvPr>
        </p:nvSpPr>
        <p:spPr>
          <a:xfrm flipH="1">
            <a:off x="799804" y="656515"/>
            <a:ext cx="2308500" cy="22725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312" name="Google Shape;312;p25"/>
          <p:cNvSpPr txBox="1"/>
          <p:nvPr>
            <p:ph idx="1" type="subTitle"/>
          </p:nvPr>
        </p:nvSpPr>
        <p:spPr>
          <a:xfrm>
            <a:off x="799804" y="3330788"/>
            <a:ext cx="1833000" cy="233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313" name="Google Shape;313;p25"/>
          <p:cNvSpPr/>
          <p:nvPr/>
        </p:nvSpPr>
        <p:spPr>
          <a:xfrm>
            <a:off x="4125313"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6438617"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978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7063950"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386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6969648" y="0"/>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4920000" dist="1047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55824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80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2">
  <p:cSld name="11_Título y objetos">
    <p:bg>
      <p:bgPr>
        <a:gradFill>
          <a:gsLst>
            <a:gs pos="0">
              <a:srgbClr val="0C2E3A"/>
            </a:gs>
            <a:gs pos="100000">
              <a:srgbClr val="110F16"/>
            </a:gs>
          </a:gsLst>
          <a:path path="circle">
            <a:fillToRect b="50%" l="50%" r="50%" t="50%"/>
          </a:path>
          <a:tileRect/>
        </a:gradFill>
      </p:bgPr>
    </p:bg>
    <p:spTree>
      <p:nvGrpSpPr>
        <p:cNvPr id="319" name="Shape 319"/>
        <p:cNvGrpSpPr/>
        <p:nvPr/>
      </p:nvGrpSpPr>
      <p:grpSpPr>
        <a:xfrm>
          <a:off x="0" y="0"/>
          <a:ext cx="0" cy="0"/>
          <a:chOff x="0" y="0"/>
          <a:chExt cx="0" cy="0"/>
        </a:xfrm>
      </p:grpSpPr>
      <p:sp>
        <p:nvSpPr>
          <p:cNvPr id="320" name="Google Shape;320;p26"/>
          <p:cNvSpPr/>
          <p:nvPr/>
        </p:nvSpPr>
        <p:spPr>
          <a:xfrm>
            <a:off x="6033625" y="-46375"/>
            <a:ext cx="2347500" cy="5285400"/>
          </a:xfrm>
          <a:prstGeom prst="rect">
            <a:avLst/>
          </a:prstGeom>
          <a:noFill/>
          <a:ln cap="flat" cmpd="sng" w="381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1" name="Google Shape;321;p26"/>
          <p:cNvSpPr txBox="1"/>
          <p:nvPr/>
        </p:nvSpPr>
        <p:spPr>
          <a:xfrm>
            <a:off x="6772942" y="4670822"/>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s-ES" sz="800" u="none" cap="none" strike="noStrike">
                <a:solidFill>
                  <a:schemeClr val="dk1"/>
                </a:solidFill>
                <a:latin typeface="Nunito Sans SemiBold"/>
                <a:ea typeface="Nunito Sans SemiBold"/>
                <a:cs typeface="Nunito Sans SemiBold"/>
                <a:sym typeface="Nunito Sans SemiBold"/>
              </a:rPr>
              <a:t>‹#›</a:t>
            </a:fld>
            <a:endParaRPr b="0" i="0" sz="800" u="none" cap="none" strike="noStrike">
              <a:solidFill>
                <a:schemeClr val="dk1"/>
              </a:solidFill>
              <a:latin typeface="Nunito Sans SemiBold"/>
              <a:ea typeface="Nunito Sans SemiBold"/>
              <a:cs typeface="Nunito Sans SemiBold"/>
              <a:sym typeface="Nunito Sans SemiBold"/>
            </a:endParaRPr>
          </a:p>
        </p:txBody>
      </p:sp>
      <p:sp>
        <p:nvSpPr>
          <p:cNvPr id="322" name="Google Shape;322;p26"/>
          <p:cNvSpPr txBox="1"/>
          <p:nvPr>
            <p:ph type="ctrTitle"/>
          </p:nvPr>
        </p:nvSpPr>
        <p:spPr>
          <a:xfrm flipH="1">
            <a:off x="5881688" y="656515"/>
            <a:ext cx="2308500" cy="22725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rgbClr val="FFFFFF"/>
              </a:buClr>
              <a:buSzPts val="1800"/>
              <a:buNone/>
              <a:defRPr b="0" sz="180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p:txBody>
      </p:sp>
      <p:sp>
        <p:nvSpPr>
          <p:cNvPr id="323" name="Google Shape;323;p26"/>
          <p:cNvSpPr txBox="1"/>
          <p:nvPr>
            <p:ph idx="1" type="subTitle"/>
          </p:nvPr>
        </p:nvSpPr>
        <p:spPr>
          <a:xfrm>
            <a:off x="6357113" y="3330788"/>
            <a:ext cx="1833000" cy="233700"/>
          </a:xfrm>
          <a:prstGeom prst="rect">
            <a:avLst/>
          </a:prstGeom>
        </p:spPr>
        <p:txBody>
          <a:bodyPr anchorCtr="0" anchor="t" bIns="34275" lIns="68575" spcFirstLastPara="1" rIns="68575" wrap="square" tIns="34275">
            <a:noAutofit/>
          </a:bodyPr>
          <a:lstStyle>
            <a:lvl1pPr lvl="0" rtl="0" algn="r">
              <a:lnSpc>
                <a:spcPct val="100000"/>
              </a:lnSpc>
              <a:spcBef>
                <a:spcPts val="800"/>
              </a:spcBef>
              <a:spcAft>
                <a:spcPts val="0"/>
              </a:spcAft>
              <a:buClr>
                <a:srgbClr val="FFFFFF"/>
              </a:buClr>
              <a:buSzPts val="1200"/>
              <a:buNone/>
              <a:defRPr sz="1200">
                <a:solidFill>
                  <a:srgbClr val="FFFFFF"/>
                </a:solidFill>
              </a:defRPr>
            </a:lvl1pPr>
            <a:lvl2pPr lvl="1" rtl="0" algn="r">
              <a:lnSpc>
                <a:spcPct val="100000"/>
              </a:lnSpc>
              <a:spcBef>
                <a:spcPts val="400"/>
              </a:spcBef>
              <a:spcAft>
                <a:spcPts val="0"/>
              </a:spcAft>
              <a:buClr>
                <a:srgbClr val="FFFFFF"/>
              </a:buClr>
              <a:buSzPts val="900"/>
              <a:buNone/>
              <a:defRPr>
                <a:solidFill>
                  <a:srgbClr val="FFFFFF"/>
                </a:solidFill>
              </a:defRPr>
            </a:lvl2pPr>
            <a:lvl3pPr lvl="2" rtl="0" algn="r">
              <a:lnSpc>
                <a:spcPct val="100000"/>
              </a:lnSpc>
              <a:spcBef>
                <a:spcPts val="400"/>
              </a:spcBef>
              <a:spcAft>
                <a:spcPts val="0"/>
              </a:spcAft>
              <a:buClr>
                <a:srgbClr val="FFFFFF"/>
              </a:buClr>
              <a:buSzPts val="900"/>
              <a:buNone/>
              <a:defRPr>
                <a:solidFill>
                  <a:srgbClr val="FFFFFF"/>
                </a:solidFill>
              </a:defRPr>
            </a:lvl3pPr>
            <a:lvl4pPr lvl="3" rtl="0" algn="r">
              <a:lnSpc>
                <a:spcPct val="100000"/>
              </a:lnSpc>
              <a:spcBef>
                <a:spcPts val="400"/>
              </a:spcBef>
              <a:spcAft>
                <a:spcPts val="0"/>
              </a:spcAft>
              <a:buClr>
                <a:srgbClr val="FFFFFF"/>
              </a:buClr>
              <a:buSzPts val="900"/>
              <a:buNone/>
              <a:defRPr>
                <a:solidFill>
                  <a:srgbClr val="FFFFFF"/>
                </a:solidFill>
              </a:defRPr>
            </a:lvl4pPr>
            <a:lvl5pPr lvl="4" rtl="0" algn="r">
              <a:lnSpc>
                <a:spcPct val="100000"/>
              </a:lnSpc>
              <a:spcBef>
                <a:spcPts val="400"/>
              </a:spcBef>
              <a:spcAft>
                <a:spcPts val="0"/>
              </a:spcAft>
              <a:buClr>
                <a:srgbClr val="FFFFFF"/>
              </a:buClr>
              <a:buSzPts val="900"/>
              <a:buNone/>
              <a:defRPr>
                <a:solidFill>
                  <a:srgbClr val="FFFFFF"/>
                </a:solidFill>
              </a:defRPr>
            </a:lvl5pPr>
            <a:lvl6pPr lvl="5" rtl="0" algn="r">
              <a:lnSpc>
                <a:spcPct val="100000"/>
              </a:lnSpc>
              <a:spcBef>
                <a:spcPts val="400"/>
              </a:spcBef>
              <a:spcAft>
                <a:spcPts val="0"/>
              </a:spcAft>
              <a:buClr>
                <a:srgbClr val="FFFFFF"/>
              </a:buClr>
              <a:buSzPts val="900"/>
              <a:buNone/>
              <a:defRPr sz="900">
                <a:solidFill>
                  <a:srgbClr val="FFFFFF"/>
                </a:solidFill>
              </a:defRPr>
            </a:lvl6pPr>
            <a:lvl7pPr lvl="6" rtl="0" algn="r">
              <a:lnSpc>
                <a:spcPct val="100000"/>
              </a:lnSpc>
              <a:spcBef>
                <a:spcPts val="400"/>
              </a:spcBef>
              <a:spcAft>
                <a:spcPts val="0"/>
              </a:spcAft>
              <a:buClr>
                <a:srgbClr val="FFFFFF"/>
              </a:buClr>
              <a:buSzPts val="900"/>
              <a:buNone/>
              <a:defRPr sz="900">
                <a:solidFill>
                  <a:srgbClr val="FFFFFF"/>
                </a:solidFill>
              </a:defRPr>
            </a:lvl7pPr>
            <a:lvl8pPr lvl="7" rtl="0" algn="r">
              <a:lnSpc>
                <a:spcPct val="100000"/>
              </a:lnSpc>
              <a:spcBef>
                <a:spcPts val="400"/>
              </a:spcBef>
              <a:spcAft>
                <a:spcPts val="0"/>
              </a:spcAft>
              <a:buClr>
                <a:srgbClr val="FFFFFF"/>
              </a:buClr>
              <a:buSzPts val="900"/>
              <a:buNone/>
              <a:defRPr sz="900">
                <a:solidFill>
                  <a:srgbClr val="FFFFFF"/>
                </a:solidFill>
              </a:defRPr>
            </a:lvl8pPr>
            <a:lvl9pPr lvl="8" rtl="0" algn="r">
              <a:lnSpc>
                <a:spcPct val="100000"/>
              </a:lnSpc>
              <a:spcBef>
                <a:spcPts val="400"/>
              </a:spcBef>
              <a:spcAft>
                <a:spcPts val="0"/>
              </a:spcAft>
              <a:buClr>
                <a:srgbClr val="FFFFFF"/>
              </a:buClr>
              <a:buSzPts val="900"/>
              <a:buNone/>
              <a:defRPr sz="900">
                <a:solidFill>
                  <a:srgbClr val="FFFFFF"/>
                </a:solidFill>
              </a:defRPr>
            </a:lvl9pPr>
          </a:lstStyle>
          <a:p/>
        </p:txBody>
      </p:sp>
      <p:sp>
        <p:nvSpPr>
          <p:cNvPr id="324" name="Google Shape;324;p26"/>
          <p:cNvSpPr/>
          <p:nvPr/>
        </p:nvSpPr>
        <p:spPr>
          <a:xfrm flipH="1">
            <a:off x="3289156" y="4481509"/>
            <a:ext cx="1729539" cy="652520"/>
          </a:xfrm>
          <a:custGeom>
            <a:rect b="b" l="l" r="r" t="t"/>
            <a:pathLst>
              <a:path extrusionOk="0" h="2664" w="7061">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flipH="1">
            <a:off x="0" y="3283797"/>
            <a:ext cx="2705390" cy="1857870"/>
          </a:xfrm>
          <a:custGeom>
            <a:rect b="b" l="l" r="r" t="t"/>
            <a:pathLst>
              <a:path extrusionOk="0" h="7585" w="11045">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24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6" y="3961791"/>
            <a:ext cx="2080052" cy="1179876"/>
          </a:xfrm>
          <a:custGeom>
            <a:rect b="b" l="l" r="r" t="t"/>
            <a:pathLst>
              <a:path extrusionOk="0" h="4817" w="8492">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032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flipH="1">
            <a:off x="5" y="-1825"/>
            <a:ext cx="2174355" cy="1494134"/>
          </a:xfrm>
          <a:custGeom>
            <a:rect b="b" l="l" r="r" t="t"/>
            <a:pathLst>
              <a:path extrusionOk="0" h="6100" w="8877">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26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flipH="1">
            <a:off x="10" y="1272352"/>
            <a:ext cx="1585758" cy="3124945"/>
          </a:xfrm>
          <a:custGeom>
            <a:rect b="b" l="l" r="r" t="t"/>
            <a:pathLst>
              <a:path extrusionOk="0" h="12758" w="6474">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rgbClr val="0C2E3A"/>
              </a:gs>
              <a:gs pos="100000">
                <a:srgbClr val="110F16"/>
              </a:gs>
            </a:gsLst>
            <a:path path="circle">
              <a:fillToRect b="50%" l="50%" r="50%" t="50%"/>
            </a:path>
            <a:tileRect/>
          </a:gradFill>
          <a:ln>
            <a:noFill/>
          </a:ln>
          <a:effectLst>
            <a:outerShdw blurRad="128588" rotWithShape="0" algn="bl" dir="126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CUSTOM">
    <p:spTree>
      <p:nvGrpSpPr>
        <p:cNvPr id="330" name="Shape 330"/>
        <p:cNvGrpSpPr/>
        <p:nvPr/>
      </p:nvGrpSpPr>
      <p:grpSpPr>
        <a:xfrm>
          <a:off x="0" y="0"/>
          <a:ext cx="0" cy="0"/>
          <a:chOff x="0" y="0"/>
          <a:chExt cx="0" cy="0"/>
        </a:xfrm>
      </p:grpSpPr>
      <p:sp>
        <p:nvSpPr>
          <p:cNvPr id="331" name="Google Shape;331;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ítulo y objetos">
    <p:bg>
      <p:bgPr>
        <a:gradFill>
          <a:gsLst>
            <a:gs pos="0">
              <a:srgbClr val="0C2E3A"/>
            </a:gs>
            <a:gs pos="100000">
              <a:srgbClr val="110F16"/>
            </a:gs>
          </a:gsLst>
          <a:path path="circle">
            <a:fillToRect b="50%" l="50%" r="50%" t="50%"/>
          </a:path>
          <a:tileRect/>
        </a:gradFill>
      </p:bgPr>
    </p:bg>
    <p:spTree>
      <p:nvGrpSpPr>
        <p:cNvPr id="35" name="Shape 35"/>
        <p:cNvGrpSpPr/>
        <p:nvPr/>
      </p:nvGrpSpPr>
      <p:grpSpPr>
        <a:xfrm>
          <a:off x="0" y="0"/>
          <a:ext cx="0" cy="0"/>
          <a:chOff x="0" y="0"/>
          <a:chExt cx="0" cy="0"/>
        </a:xfrm>
      </p:grpSpPr>
      <p:cxnSp>
        <p:nvCxnSpPr>
          <p:cNvPr id="36" name="Google Shape;36;p4"/>
          <p:cNvCxnSpPr/>
          <p:nvPr/>
        </p:nvCxnSpPr>
        <p:spPr>
          <a:xfrm>
            <a:off x="1704305" y="33062"/>
            <a:ext cx="0" cy="4080000"/>
          </a:xfrm>
          <a:prstGeom prst="straightConnector1">
            <a:avLst/>
          </a:prstGeom>
          <a:noFill/>
          <a:ln cap="flat" cmpd="sng" w="28575">
            <a:solidFill>
              <a:srgbClr val="FFFFFF"/>
            </a:solidFill>
            <a:prstDash val="solid"/>
            <a:round/>
            <a:headEnd len="med" w="med" type="none"/>
            <a:tailEnd len="med" w="med" type="none"/>
          </a:ln>
        </p:spPr>
      </p:cxnSp>
      <p:sp>
        <p:nvSpPr>
          <p:cNvPr id="37" name="Google Shape;37;p4"/>
          <p:cNvSpPr txBox="1"/>
          <p:nvPr>
            <p:ph idx="1" type="subTitle"/>
          </p:nvPr>
        </p:nvSpPr>
        <p:spPr>
          <a:xfrm flipH="1">
            <a:off x="2406290" y="1389099"/>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38" name="Google Shape;38;p4"/>
          <p:cNvSpPr txBox="1"/>
          <p:nvPr>
            <p:ph idx="2" type="subTitle"/>
          </p:nvPr>
        </p:nvSpPr>
        <p:spPr>
          <a:xfrm flipH="1">
            <a:off x="2406290" y="2108561"/>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39" name="Google Shape;39;p4"/>
          <p:cNvSpPr txBox="1"/>
          <p:nvPr>
            <p:ph idx="3" type="subTitle"/>
          </p:nvPr>
        </p:nvSpPr>
        <p:spPr>
          <a:xfrm flipH="1">
            <a:off x="2406290" y="2810183"/>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40" name="Google Shape;40;p4"/>
          <p:cNvSpPr txBox="1"/>
          <p:nvPr>
            <p:ph idx="4" type="subTitle"/>
          </p:nvPr>
        </p:nvSpPr>
        <p:spPr>
          <a:xfrm>
            <a:off x="2404800" y="1880524"/>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1" name="Google Shape;41;p4"/>
          <p:cNvSpPr txBox="1"/>
          <p:nvPr>
            <p:ph idx="5" type="subTitle"/>
          </p:nvPr>
        </p:nvSpPr>
        <p:spPr>
          <a:xfrm>
            <a:off x="2404800" y="2599372"/>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2" name="Google Shape;42;p4"/>
          <p:cNvSpPr txBox="1"/>
          <p:nvPr>
            <p:ph idx="6" type="subTitle"/>
          </p:nvPr>
        </p:nvSpPr>
        <p:spPr>
          <a:xfrm>
            <a:off x="2404800" y="3310849"/>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3" name="Google Shape;43;p4"/>
          <p:cNvSpPr txBox="1"/>
          <p:nvPr>
            <p:ph type="ctrTitle"/>
          </p:nvPr>
        </p:nvSpPr>
        <p:spPr>
          <a:xfrm>
            <a:off x="6052873" y="2105374"/>
            <a:ext cx="2135700" cy="946200"/>
          </a:xfrm>
          <a:prstGeom prst="rect">
            <a:avLst/>
          </a:prstGeom>
        </p:spPr>
        <p:txBody>
          <a:bodyPr anchorCtr="0" anchor="ctr" bIns="34275" lIns="68575" spcFirstLastPara="1" rIns="68575" wrap="square" tIns="34275">
            <a:noAutofit/>
          </a:bodyPr>
          <a:lstStyle>
            <a:lvl1pPr lvl="0" rtl="0" algn="r">
              <a:spcBef>
                <a:spcPts val="0"/>
              </a:spcBef>
              <a:spcAft>
                <a:spcPts val="0"/>
              </a:spcAft>
              <a:buClr>
                <a:srgbClr val="FFFFFF"/>
              </a:buClr>
              <a:buSzPts val="2400"/>
              <a:buNone/>
              <a:defRPr b="0" sz="24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
        <p:nvSpPr>
          <p:cNvPr id="44" name="Google Shape;44;p4"/>
          <p:cNvSpPr txBox="1"/>
          <p:nvPr>
            <p:ph hasCustomPrompt="1" idx="7" type="title"/>
          </p:nvPr>
        </p:nvSpPr>
        <p:spPr>
          <a:xfrm>
            <a:off x="1109465" y="1624139"/>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p:nvPr>
            <p:ph hasCustomPrompt="1" idx="8" type="title"/>
          </p:nvPr>
        </p:nvSpPr>
        <p:spPr>
          <a:xfrm>
            <a:off x="1109465" y="2340911"/>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6" name="Google Shape;46;p4"/>
          <p:cNvSpPr txBox="1"/>
          <p:nvPr>
            <p:ph hasCustomPrompt="1" idx="9" type="title"/>
          </p:nvPr>
        </p:nvSpPr>
        <p:spPr>
          <a:xfrm>
            <a:off x="1109465" y="3061516"/>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47" name="Google Shape;47;p4"/>
          <p:cNvSpPr txBox="1"/>
          <p:nvPr>
            <p:ph idx="13" type="subTitle"/>
          </p:nvPr>
        </p:nvSpPr>
        <p:spPr>
          <a:xfrm flipH="1">
            <a:off x="2406290" y="3580183"/>
            <a:ext cx="6451500" cy="5616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48" name="Google Shape;48;p4"/>
          <p:cNvSpPr txBox="1"/>
          <p:nvPr>
            <p:ph idx="14" type="subTitle"/>
          </p:nvPr>
        </p:nvSpPr>
        <p:spPr>
          <a:xfrm>
            <a:off x="2404800" y="4080849"/>
            <a:ext cx="4434600" cy="281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p:txBody>
      </p:sp>
      <p:sp>
        <p:nvSpPr>
          <p:cNvPr id="49" name="Google Shape;49;p4"/>
          <p:cNvSpPr txBox="1"/>
          <p:nvPr>
            <p:ph hasCustomPrompt="1" idx="15" type="title"/>
          </p:nvPr>
        </p:nvSpPr>
        <p:spPr>
          <a:xfrm>
            <a:off x="1109465" y="3831516"/>
            <a:ext cx="1230600" cy="454500"/>
          </a:xfrm>
          <a:prstGeom prst="rect">
            <a:avLst/>
          </a:prstGeom>
        </p:spPr>
        <p:txBody>
          <a:bodyPr anchorCtr="0" anchor="t" bIns="34275" lIns="68575" spcFirstLastPara="1" rIns="68575" wrap="square" tIns="34275">
            <a:noAutofit/>
          </a:bodyPr>
          <a:lstStyle>
            <a:lvl1pPr lvl="0" rtl="0" algn="r">
              <a:spcBef>
                <a:spcPts val="0"/>
              </a:spcBef>
              <a:spcAft>
                <a:spcPts val="0"/>
              </a:spcAft>
              <a:buClr>
                <a:srgbClr val="FFFFFF"/>
              </a:buClr>
              <a:buSzPts val="1800"/>
              <a:buNone/>
              <a:defRPr b="0"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a:r>
              <a:t>xx%</a:t>
            </a:r>
          </a:p>
        </p:txBody>
      </p:sp>
      <p:sp>
        <p:nvSpPr>
          <p:cNvPr id="50" name="Google Shape;50;p4"/>
          <p:cNvSpPr/>
          <p:nvPr/>
        </p:nvSpPr>
        <p:spPr>
          <a:xfrm>
            <a:off x="8554105" y="1019672"/>
            <a:ext cx="89" cy="89"/>
          </a:xfrm>
          <a:custGeom>
            <a:rect b="b" l="l" r="r" t="t"/>
            <a:pathLst>
              <a:path extrusionOk="0" h="1" w="1">
                <a:moveTo>
                  <a:pt x="1" y="0"/>
                </a:moveTo>
                <a:close/>
              </a:path>
            </a:pathLst>
          </a:custGeom>
          <a:gradFill>
            <a:gsLst>
              <a:gs pos="0">
                <a:srgbClr val="C2008B"/>
              </a:gs>
              <a:gs pos="100000">
                <a:srgbClr val="50009C"/>
              </a:gs>
            </a:gsLst>
            <a:lin ang="132009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4484504" y="0"/>
            <a:ext cx="4659494" cy="1452739"/>
          </a:xfrm>
          <a:custGeom>
            <a:rect b="b" l="l" r="r" t="t"/>
            <a:pathLst>
              <a:path extrusionOk="0" h="5931" w="19023">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0" y="0"/>
            <a:ext cx="4733407" cy="1794523"/>
          </a:xfrm>
          <a:custGeom>
            <a:rect b="b" l="l" r="r" t="t"/>
            <a:pathLst>
              <a:path extrusionOk="0" h="5661" w="14932">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430680" y="3561676"/>
            <a:ext cx="6232008" cy="1581823"/>
          </a:xfrm>
          <a:custGeom>
            <a:rect b="b" l="l" r="r" t="t"/>
            <a:pathLst>
              <a:path extrusionOk="0" h="6458" w="25443">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0" y="0"/>
            <a:ext cx="3243835" cy="1269575"/>
          </a:xfrm>
          <a:custGeom>
            <a:rect b="b" l="l" r="r" t="t"/>
            <a:pathLst>
              <a:path extrusionOk="0" h="4005" w="10233">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rgbClr val="0C2E3A"/>
              </a:gs>
              <a:gs pos="100000">
                <a:srgbClr val="110F16"/>
              </a:gs>
            </a:gsLst>
            <a:path path="circle">
              <a:fillToRect b="50%" l="50%" r="50%" t="50%"/>
            </a:path>
            <a:tileRect/>
          </a:gradFill>
          <a:ln>
            <a:noFill/>
          </a:ln>
          <a:effectLst>
            <a:outerShdw blurRad="1428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4063207" y="2603225"/>
            <a:ext cx="5080790" cy="2540273"/>
          </a:xfrm>
          <a:custGeom>
            <a:rect b="b" l="l" r="r" t="t"/>
            <a:pathLst>
              <a:path extrusionOk="0" h="10371" w="20743">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7560000" dist="47625">
              <a:srgbClr val="000000">
                <a:alpha val="5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1_Título y objetos">
    <p:bg>
      <p:bgPr>
        <a:gradFill>
          <a:gsLst>
            <a:gs pos="0">
              <a:srgbClr val="0C2E3A"/>
            </a:gs>
            <a:gs pos="100000">
              <a:srgbClr val="110F16"/>
            </a:gs>
          </a:gsLst>
          <a:path path="circle">
            <a:fillToRect b="50%" l="50%" r="50%" t="50%"/>
          </a:path>
          <a:tileRect/>
        </a:gradFill>
      </p:bgPr>
    </p:bg>
    <p:spTree>
      <p:nvGrpSpPr>
        <p:cNvPr id="57" name="Shape 57"/>
        <p:cNvGrpSpPr/>
        <p:nvPr/>
      </p:nvGrpSpPr>
      <p:grpSpPr>
        <a:xfrm>
          <a:off x="0" y="0"/>
          <a:ext cx="0" cy="0"/>
          <a:chOff x="0" y="0"/>
          <a:chExt cx="0" cy="0"/>
        </a:xfrm>
      </p:grpSpPr>
      <p:sp>
        <p:nvSpPr>
          <p:cNvPr id="58" name="Google Shape;58;p5"/>
          <p:cNvSpPr txBox="1"/>
          <p:nvPr>
            <p:ph idx="1" type="subTitle"/>
          </p:nvPr>
        </p:nvSpPr>
        <p:spPr>
          <a:xfrm flipH="1">
            <a:off x="1822094" y="2958919"/>
            <a:ext cx="5501100" cy="233700"/>
          </a:xfrm>
          <a:prstGeom prst="rect">
            <a:avLst/>
          </a:prstGeom>
        </p:spPr>
        <p:txBody>
          <a:bodyPr anchorCtr="0" anchor="t" bIns="34275" lIns="68575" spcFirstLastPara="1" rIns="68575" wrap="square" tIns="34275">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p:txBody>
      </p:sp>
      <p:sp>
        <p:nvSpPr>
          <p:cNvPr id="59" name="Google Shape;59;p5"/>
          <p:cNvSpPr txBox="1"/>
          <p:nvPr>
            <p:ph idx="2" type="subTitle"/>
          </p:nvPr>
        </p:nvSpPr>
        <p:spPr>
          <a:xfrm>
            <a:off x="1820800" y="2848425"/>
            <a:ext cx="4110900" cy="233700"/>
          </a:xfrm>
          <a:prstGeom prst="rect">
            <a:avLst/>
          </a:prstGeom>
        </p:spPr>
        <p:txBody>
          <a:bodyPr anchorCtr="0" anchor="b" bIns="34275" lIns="68575" spcFirstLastPara="1" rIns="68575" wrap="square" tIns="34275">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60" name="Google Shape;60;p5"/>
          <p:cNvSpPr/>
          <p:nvPr/>
        </p:nvSpPr>
        <p:spPr>
          <a:xfrm>
            <a:off x="6279" y="2606319"/>
            <a:ext cx="4521" cy="6329"/>
          </a:xfrm>
          <a:custGeom>
            <a:rect b="b" l="l" r="r" t="t"/>
            <a:pathLst>
              <a:path extrusionOk="0" h="84" w="60">
                <a:moveTo>
                  <a:pt x="1" y="0"/>
                </a:moveTo>
                <a:lnTo>
                  <a:pt x="20" y="39"/>
                </a:lnTo>
                <a:lnTo>
                  <a:pt x="59" y="83"/>
                </a:lnTo>
                <a:lnTo>
                  <a:pt x="1" y="0"/>
                </a:lnTo>
                <a:close/>
              </a:path>
            </a:pathLst>
          </a:custGeom>
          <a:solidFill>
            <a:srgbClr val="1414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4847" y="5142018"/>
            <a:ext cx="7384" cy="75"/>
          </a:xfrm>
          <a:custGeom>
            <a:rect b="b" l="l" r="r" t="t"/>
            <a:pathLst>
              <a:path extrusionOk="0" h="1" w="98">
                <a:moveTo>
                  <a:pt x="98" y="0"/>
                </a:moveTo>
                <a:lnTo>
                  <a:pt x="0" y="0"/>
                </a:lnTo>
                <a:lnTo>
                  <a:pt x="0" y="0"/>
                </a:lnTo>
                <a:lnTo>
                  <a:pt x="78" y="0"/>
                </a:lnTo>
                <a:close/>
              </a:path>
            </a:pathLst>
          </a:custGeom>
          <a:solidFill>
            <a:srgbClr val="B0B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876874"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342869"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rgbClr val="0C2E3A"/>
              </a:gs>
              <a:gs pos="100000">
                <a:srgbClr val="110F16"/>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313219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2225"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2225"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1_Título y objetos_3">
    <p:bg>
      <p:bgPr>
        <a:gradFill>
          <a:gsLst>
            <a:gs pos="0">
              <a:srgbClr val="0C2E3A"/>
            </a:gs>
            <a:gs pos="100000">
              <a:srgbClr val="110F16"/>
            </a:gs>
          </a:gsLst>
          <a:path path="circle">
            <a:fillToRect b="50%" l="50%" r="50%" t="50%"/>
          </a:path>
          <a:tileRect/>
        </a:gradFill>
      </p:bgPr>
    </p:bg>
    <p:spTree>
      <p:nvGrpSpPr>
        <p:cNvPr id="68" name="Shape 68"/>
        <p:cNvGrpSpPr/>
        <p:nvPr/>
      </p:nvGrpSpPr>
      <p:grpSpPr>
        <a:xfrm>
          <a:off x="0" y="0"/>
          <a:ext cx="0" cy="0"/>
          <a:chOff x="0" y="0"/>
          <a:chExt cx="0" cy="0"/>
        </a:xfrm>
      </p:grpSpPr>
      <p:sp>
        <p:nvSpPr>
          <p:cNvPr id="69" name="Google Shape;69;p6"/>
          <p:cNvSpPr/>
          <p:nvPr/>
        </p:nvSpPr>
        <p:spPr>
          <a:xfrm>
            <a:off x="131100" y="1547550"/>
            <a:ext cx="4365300" cy="2048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a:off x="12225"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flipH="1">
            <a:off x="12227"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rgbClr val="0C2E3A"/>
              </a:gs>
              <a:gs pos="100000">
                <a:srgbClr val="110F16"/>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flipH="1">
            <a:off x="518344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flipH="1">
            <a:off x="5191300"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flipH="1">
            <a:off x="5811811"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2400"/>
              <a:buNone/>
              <a:defRPr b="0" sz="24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76" name="Google Shape;76;p6"/>
          <p:cNvSpPr txBox="1"/>
          <p:nvPr>
            <p:ph idx="1" type="subTitle"/>
          </p:nvPr>
        </p:nvSpPr>
        <p:spPr>
          <a:xfrm>
            <a:off x="4670656"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77" name="Google Shape;77;p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1_Título y objetos_3_1">
    <p:bg>
      <p:bgPr>
        <a:gradFill>
          <a:gsLst>
            <a:gs pos="0">
              <a:srgbClr val="0C2E3A"/>
            </a:gs>
            <a:gs pos="100000">
              <a:srgbClr val="110F16"/>
            </a:gs>
          </a:gsLst>
          <a:path path="circle">
            <a:fillToRect b="50%" l="50%" r="50%" t="50%"/>
          </a:path>
          <a:tileRect/>
        </a:gradFill>
      </p:bgPr>
    </p:bg>
    <p:spTree>
      <p:nvGrpSpPr>
        <p:cNvPr id="78" name="Shape 78"/>
        <p:cNvGrpSpPr/>
        <p:nvPr/>
      </p:nvGrpSpPr>
      <p:grpSpPr>
        <a:xfrm>
          <a:off x="0" y="0"/>
          <a:ext cx="0" cy="0"/>
          <a:chOff x="0" y="0"/>
          <a:chExt cx="0" cy="0"/>
        </a:xfrm>
      </p:grpSpPr>
      <p:sp>
        <p:nvSpPr>
          <p:cNvPr id="79" name="Google Shape;79;p7"/>
          <p:cNvSpPr/>
          <p:nvPr/>
        </p:nvSpPr>
        <p:spPr>
          <a:xfrm flipH="1">
            <a:off x="4842306" y="1547550"/>
            <a:ext cx="4365300" cy="2048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a:off x="12225"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flipH="1">
            <a:off x="12227"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rgbClr val="0C2E3A"/>
              </a:gs>
              <a:gs pos="100000">
                <a:srgbClr val="110F16"/>
              </a:gs>
            </a:gsLst>
            <a:path path="circle">
              <a:fillToRect b="50%" l="50%" r="50%" t="50%"/>
            </a:path>
            <a:tileRect/>
          </a:gradFill>
          <a:ln>
            <a:noFill/>
          </a:ln>
          <a:effectLst>
            <a:outerShdw blurRad="24288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flipH="1">
            <a:off x="518344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flipH="1">
            <a:off x="5191300"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rgbClr val="0C2E3A"/>
              </a:gs>
              <a:gs pos="100000">
                <a:srgbClr val="110F16"/>
              </a:gs>
            </a:gsLst>
            <a:path path="circle">
              <a:fillToRect b="50%" l="50%" r="50%" t="50%"/>
            </a:path>
            <a:tileRect/>
          </a:gradFill>
          <a:ln>
            <a:noFill/>
          </a:ln>
          <a:effectLst>
            <a:outerShdw blurRad="128588" rotWithShape="0" algn="bl" dir="3840000" dist="95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flipH="1">
            <a:off x="5811811"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rgbClr val="0C2E3A"/>
              </a:gs>
              <a:gs pos="100000">
                <a:srgbClr val="110F16"/>
              </a:gs>
            </a:gsLst>
            <a:path path="circle">
              <a:fillToRect b="50%" l="50%" r="50%" t="50%"/>
            </a:path>
            <a:tileRect/>
          </a:gradFill>
          <a:ln>
            <a:noFill/>
          </a:ln>
          <a:effectLst>
            <a:outerShdw blurRad="2000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ctrTitle"/>
          </p:nvPr>
        </p:nvSpPr>
        <p:spPr>
          <a:xfrm>
            <a:off x="5060968" y="1950940"/>
            <a:ext cx="3158100" cy="1241400"/>
          </a:xfrm>
          <a:prstGeom prst="rect">
            <a:avLst/>
          </a:prstGeom>
          <a:noFill/>
          <a:ln>
            <a:noFill/>
          </a:ln>
        </p:spPr>
        <p:txBody>
          <a:bodyPr anchorCtr="0" anchor="ctr" bIns="34275" lIns="68575" spcFirstLastPara="1" rIns="68575" wrap="square" tIns="34275">
            <a:noAutofit/>
          </a:bodyPr>
          <a:lstStyle>
            <a:lvl1pPr lvl="0" rtl="0">
              <a:lnSpc>
                <a:spcPct val="90000"/>
              </a:lnSpc>
              <a:spcBef>
                <a:spcPts val="0"/>
              </a:spcBef>
              <a:spcAft>
                <a:spcPts val="0"/>
              </a:spcAft>
              <a:buClr>
                <a:srgbClr val="FFFFFF"/>
              </a:buClr>
              <a:buSzPts val="2400"/>
              <a:buNone/>
              <a:defRPr b="0" sz="240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86" name="Google Shape;86;p7"/>
          <p:cNvSpPr txBox="1"/>
          <p:nvPr>
            <p:ph idx="1" type="subTitle"/>
          </p:nvPr>
        </p:nvSpPr>
        <p:spPr>
          <a:xfrm flipH="1">
            <a:off x="946950" y="1815144"/>
            <a:ext cx="3353700" cy="1513200"/>
          </a:xfrm>
          <a:prstGeom prst="rect">
            <a:avLst/>
          </a:prstGeom>
        </p:spPr>
        <p:txBody>
          <a:bodyPr anchorCtr="0" anchor="ctr" bIns="34275" lIns="68575" spcFirstLastPara="1" rIns="68575" wrap="square" tIns="34275">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p:txBody>
      </p:sp>
      <p:sp>
        <p:nvSpPr>
          <p:cNvPr id="87" name="Google Shape;87;p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 SUBTITLE">
  <p:cSld name="1_Título y objetos_2">
    <p:bg>
      <p:bgPr>
        <a:gradFill>
          <a:gsLst>
            <a:gs pos="0">
              <a:srgbClr val="0C2E3A"/>
            </a:gs>
            <a:gs pos="100000">
              <a:srgbClr val="110F16"/>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8"/>
          <p:cNvSpPr/>
          <p:nvPr/>
        </p:nvSpPr>
        <p:spPr>
          <a:xfrm flipH="1">
            <a:off x="2266913" y="876994"/>
            <a:ext cx="4606800" cy="4323900"/>
          </a:xfrm>
          <a:prstGeom prst="rect">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434343"/>
              </a:solidFill>
            </a:endParaRPr>
          </a:p>
        </p:txBody>
      </p:sp>
      <p:sp>
        <p:nvSpPr>
          <p:cNvPr id="90" name="Google Shape;90;p8"/>
          <p:cNvSpPr txBox="1"/>
          <p:nvPr>
            <p:ph hasCustomPrompt="1" type="title"/>
          </p:nvPr>
        </p:nvSpPr>
        <p:spPr>
          <a:xfrm>
            <a:off x="1375175" y="2420792"/>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5400"/>
              <a:buNone/>
              <a:defRPr b="0" sz="5400">
                <a:solidFill>
                  <a:srgbClr val="FFFFFF"/>
                </a:solidFill>
              </a:defRPr>
            </a:lvl1pPr>
            <a:lvl2pPr lvl="1"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2pPr>
            <a:lvl3pPr lvl="2"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3pPr>
            <a:lvl4pPr lvl="3"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4pPr>
            <a:lvl5pPr lvl="4"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5pPr>
            <a:lvl6pPr lvl="5"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6pPr>
            <a:lvl7pPr lvl="6"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7pPr>
            <a:lvl8pPr lvl="7"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8pPr>
            <a:lvl9pPr lvl="8" rtl="0" algn="ctr">
              <a:spcBef>
                <a:spcPts val="0"/>
              </a:spcBef>
              <a:spcAft>
                <a:spcPts val="0"/>
              </a:spcAft>
              <a:buClr>
                <a:srgbClr val="FFFFFF"/>
              </a:buClr>
              <a:buSzPts val="3900"/>
              <a:buFont typeface="Nunito Sans"/>
              <a:buNone/>
              <a:defRPr b="1" sz="3900">
                <a:solidFill>
                  <a:srgbClr val="FFFFFF"/>
                </a:solidFill>
                <a:latin typeface="Nunito Sans"/>
                <a:ea typeface="Nunito Sans"/>
                <a:cs typeface="Nunito Sans"/>
                <a:sym typeface="Nunito Sans"/>
              </a:defRPr>
            </a:lvl9pPr>
          </a:lstStyle>
          <a:p>
            <a:r>
              <a:t>xx%</a:t>
            </a:r>
          </a:p>
        </p:txBody>
      </p:sp>
      <p:sp>
        <p:nvSpPr>
          <p:cNvPr id="91" name="Google Shape;91;p8"/>
          <p:cNvSpPr txBox="1"/>
          <p:nvPr>
            <p:ph idx="1" type="subTitle"/>
          </p:nvPr>
        </p:nvSpPr>
        <p:spPr>
          <a:xfrm>
            <a:off x="2895188" y="3034744"/>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Font typeface="Roboto"/>
              <a:buNone/>
              <a:defRPr sz="1200">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92" name="Google Shape;92;p8"/>
          <p:cNvSpPr/>
          <p:nvPr/>
        </p:nvSpPr>
        <p:spPr>
          <a:xfrm flipH="1" rot="10800000">
            <a:off x="5059867" y="0"/>
            <a:ext cx="4037101" cy="1751811"/>
          </a:xfrm>
          <a:custGeom>
            <a:rect b="b" l="l" r="r" t="t"/>
            <a:pathLst>
              <a:path extrusionOk="0" h="7152" w="16482">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flipH="1" rot="10800000">
            <a:off x="6" y="3324574"/>
            <a:ext cx="4319762" cy="1818924"/>
          </a:xfrm>
          <a:custGeom>
            <a:rect b="b" l="l" r="r" t="t"/>
            <a:pathLst>
              <a:path extrusionOk="0" h="7426" w="17636">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6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0800000">
            <a:off x="7359611" y="0"/>
            <a:ext cx="1784388" cy="1829457"/>
          </a:xfrm>
          <a:custGeom>
            <a:rect b="b" l="l" r="r" t="t"/>
            <a:pathLst>
              <a:path extrusionOk="0" h="7469" w="7285">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rot="10800000">
            <a:off x="-132275" y="1"/>
            <a:ext cx="2896416" cy="2836160"/>
          </a:xfrm>
          <a:custGeom>
            <a:rect b="b" l="l" r="r" t="t"/>
            <a:pathLst>
              <a:path extrusionOk="0" h="11579" w="11825">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flipH="1" rot="10800000">
            <a:off x="-3926" y="3937414"/>
            <a:ext cx="6252828" cy="1206085"/>
          </a:xfrm>
          <a:custGeom>
            <a:rect b="b" l="l" r="r" t="t"/>
            <a:pathLst>
              <a:path extrusionOk="0" h="4924" w="25528">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6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SUBTITLES">
  <p:cSld name="1_Título y objetos_1">
    <p:bg>
      <p:bgPr>
        <a:gradFill>
          <a:gsLst>
            <a:gs pos="0">
              <a:srgbClr val="0C2E3A"/>
            </a:gs>
            <a:gs pos="100000">
              <a:srgbClr val="110F16"/>
            </a:gs>
          </a:gsLst>
          <a:path path="circle">
            <a:fillToRect b="50%" l="50%" r="50%" t="50%"/>
          </a:path>
          <a:tileRect/>
        </a:gradFill>
      </p:bgPr>
    </p:bg>
    <p:spTree>
      <p:nvGrpSpPr>
        <p:cNvPr id="98" name="Shape 98"/>
        <p:cNvGrpSpPr/>
        <p:nvPr/>
      </p:nvGrpSpPr>
      <p:grpSpPr>
        <a:xfrm>
          <a:off x="0" y="0"/>
          <a:ext cx="0" cy="0"/>
          <a:chOff x="0" y="0"/>
          <a:chExt cx="0" cy="0"/>
        </a:xfrm>
      </p:grpSpPr>
      <p:sp>
        <p:nvSpPr>
          <p:cNvPr id="99" name="Google Shape;99;p9"/>
          <p:cNvSpPr/>
          <p:nvPr/>
        </p:nvSpPr>
        <p:spPr>
          <a:xfrm flipH="1">
            <a:off x="2266913" y="-50625"/>
            <a:ext cx="4606800" cy="4344000"/>
          </a:xfrm>
          <a:prstGeom prst="rect">
            <a:avLst/>
          </a:prstGeom>
          <a:no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r">
              <a:spcBef>
                <a:spcPts val="0"/>
              </a:spcBef>
              <a:spcAft>
                <a:spcPts val="0"/>
              </a:spcAft>
              <a:buNone/>
            </a:pPr>
            <a:r>
              <a:t/>
            </a:r>
            <a:endParaRPr sz="1100">
              <a:solidFill>
                <a:srgbClr val="FFFFFF"/>
              </a:solidFill>
            </a:endParaRPr>
          </a:p>
        </p:txBody>
      </p:sp>
      <p:sp>
        <p:nvSpPr>
          <p:cNvPr id="100" name="Google Shape;100;p9"/>
          <p:cNvSpPr txBox="1"/>
          <p:nvPr>
            <p:ph hasCustomPrompt="1" type="title"/>
          </p:nvPr>
        </p:nvSpPr>
        <p:spPr>
          <a:xfrm>
            <a:off x="1376775" y="1093017"/>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101" name="Google Shape;101;p9"/>
          <p:cNvSpPr txBox="1"/>
          <p:nvPr>
            <p:ph hasCustomPrompt="1" idx="2" type="title"/>
          </p:nvPr>
        </p:nvSpPr>
        <p:spPr>
          <a:xfrm>
            <a:off x="1376775" y="1953679"/>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102" name="Google Shape;102;p9"/>
          <p:cNvSpPr txBox="1"/>
          <p:nvPr>
            <p:ph hasCustomPrompt="1" idx="3" type="title"/>
          </p:nvPr>
        </p:nvSpPr>
        <p:spPr>
          <a:xfrm>
            <a:off x="1376775" y="2842917"/>
            <a:ext cx="6390300" cy="7233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900"/>
              <a:buNone/>
              <a:defRPr b="0" sz="3900">
                <a:solidFill>
                  <a:srgbClr val="FFFFFF"/>
                </a:solidFill>
              </a:defRPr>
            </a:lvl1pPr>
            <a:lvl2pPr lvl="1"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lgn="ctr">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
        <p:nvSpPr>
          <p:cNvPr id="103" name="Google Shape;103;p9"/>
          <p:cNvSpPr txBox="1"/>
          <p:nvPr>
            <p:ph idx="1" type="subTitle"/>
          </p:nvPr>
        </p:nvSpPr>
        <p:spPr>
          <a:xfrm>
            <a:off x="2895188" y="1662988"/>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104" name="Google Shape;104;p9"/>
          <p:cNvSpPr txBox="1"/>
          <p:nvPr>
            <p:ph idx="4" type="subTitle"/>
          </p:nvPr>
        </p:nvSpPr>
        <p:spPr>
          <a:xfrm>
            <a:off x="2895188" y="2543319"/>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105" name="Google Shape;105;p9"/>
          <p:cNvSpPr txBox="1"/>
          <p:nvPr>
            <p:ph idx="5" type="subTitle"/>
          </p:nvPr>
        </p:nvSpPr>
        <p:spPr>
          <a:xfrm>
            <a:off x="2895188" y="3423650"/>
            <a:ext cx="3353700" cy="2337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900"/>
              <a:buFont typeface="Roboto"/>
              <a:buNone/>
              <a:defRPr>
                <a:solidFill>
                  <a:srgbClr val="FFFFFF"/>
                </a:solidFill>
              </a:defRPr>
            </a:lvl1pPr>
            <a:lvl2pPr lvl="1" rtl="0" algn="ctr">
              <a:lnSpc>
                <a:spcPct val="100000"/>
              </a:lnSpc>
              <a:spcBef>
                <a:spcPts val="400"/>
              </a:spcBef>
              <a:spcAft>
                <a:spcPts val="0"/>
              </a:spcAft>
              <a:buClr>
                <a:srgbClr val="FFFFFF"/>
              </a:buClr>
              <a:buSzPts val="900"/>
              <a:buFont typeface="Roboto"/>
              <a:buNone/>
              <a:defRPr>
                <a:solidFill>
                  <a:srgbClr val="FFFFFF"/>
                </a:solidFill>
              </a:defRPr>
            </a:lvl2pPr>
            <a:lvl3pPr lvl="2" rtl="0" algn="ctr">
              <a:lnSpc>
                <a:spcPct val="100000"/>
              </a:lnSpc>
              <a:spcBef>
                <a:spcPts val="400"/>
              </a:spcBef>
              <a:spcAft>
                <a:spcPts val="0"/>
              </a:spcAft>
              <a:buClr>
                <a:srgbClr val="FFFFFF"/>
              </a:buClr>
              <a:buSzPts val="900"/>
              <a:buFont typeface="Roboto"/>
              <a:buNone/>
              <a:defRPr>
                <a:solidFill>
                  <a:srgbClr val="FFFFFF"/>
                </a:solidFill>
              </a:defRPr>
            </a:lvl3pPr>
            <a:lvl4pPr lvl="3" rtl="0" algn="ctr">
              <a:lnSpc>
                <a:spcPct val="100000"/>
              </a:lnSpc>
              <a:spcBef>
                <a:spcPts val="400"/>
              </a:spcBef>
              <a:spcAft>
                <a:spcPts val="0"/>
              </a:spcAft>
              <a:buClr>
                <a:srgbClr val="FFFFFF"/>
              </a:buClr>
              <a:buSzPts val="900"/>
              <a:buFont typeface="Roboto"/>
              <a:buNone/>
              <a:defRPr>
                <a:solidFill>
                  <a:srgbClr val="FFFFFF"/>
                </a:solidFill>
              </a:defRPr>
            </a:lvl4pPr>
            <a:lvl5pPr lvl="4" rtl="0" algn="ctr">
              <a:lnSpc>
                <a:spcPct val="100000"/>
              </a:lnSpc>
              <a:spcBef>
                <a:spcPts val="400"/>
              </a:spcBef>
              <a:spcAft>
                <a:spcPts val="0"/>
              </a:spcAft>
              <a:buClr>
                <a:srgbClr val="FFFFFF"/>
              </a:buClr>
              <a:buSzPts val="900"/>
              <a:buFont typeface="Roboto"/>
              <a:buNone/>
              <a:defRPr>
                <a:solidFill>
                  <a:srgbClr val="FFFFFF"/>
                </a:solidFill>
              </a:defRPr>
            </a:lvl5pPr>
            <a:lvl6pPr lvl="5"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6pPr>
            <a:lvl7pPr lvl="6"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7pPr>
            <a:lvl8pPr lvl="7"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8pPr>
            <a:lvl9pPr lvl="8" rtl="0" algn="ctr">
              <a:lnSpc>
                <a:spcPct val="100000"/>
              </a:lnSpc>
              <a:spcBef>
                <a:spcPts val="400"/>
              </a:spcBef>
              <a:spcAft>
                <a:spcPts val="0"/>
              </a:spcAft>
              <a:buClr>
                <a:srgbClr val="FFFFFF"/>
              </a:buClr>
              <a:buSzPts val="900"/>
              <a:buFont typeface="Roboto"/>
              <a:buNone/>
              <a:defRPr sz="900">
                <a:solidFill>
                  <a:srgbClr val="FFFFFF"/>
                </a:solidFill>
                <a:latin typeface="Roboto"/>
                <a:ea typeface="Roboto"/>
                <a:cs typeface="Roboto"/>
                <a:sym typeface="Roboto"/>
              </a:defRPr>
            </a:lvl9pPr>
          </a:lstStyle>
          <a:p/>
        </p:txBody>
      </p:sp>
      <p:sp>
        <p:nvSpPr>
          <p:cNvPr id="106" name="Google Shape;106;p9"/>
          <p:cNvSpPr/>
          <p:nvPr/>
        </p:nvSpPr>
        <p:spPr>
          <a:xfrm>
            <a:off x="5059867" y="3391687"/>
            <a:ext cx="4037101" cy="1751811"/>
          </a:xfrm>
          <a:custGeom>
            <a:rect b="b" l="l" r="r" t="t"/>
            <a:pathLst>
              <a:path extrusionOk="0" h="7152" w="16482">
                <a:moveTo>
                  <a:pt x="12713" y="1"/>
                </a:moveTo>
                <a:cubicBezTo>
                  <a:pt x="12371" y="1"/>
                  <a:pt x="12082" y="52"/>
                  <a:pt x="11867" y="166"/>
                </a:cubicBezTo>
                <a:cubicBezTo>
                  <a:pt x="9966" y="1202"/>
                  <a:pt x="12508" y="5496"/>
                  <a:pt x="10842" y="5581"/>
                </a:cubicBezTo>
                <a:cubicBezTo>
                  <a:pt x="10817" y="5582"/>
                  <a:pt x="10791" y="5583"/>
                  <a:pt x="10766" y="5583"/>
                </a:cubicBezTo>
                <a:cubicBezTo>
                  <a:pt x="9256" y="5583"/>
                  <a:pt x="8019" y="3281"/>
                  <a:pt x="6884" y="3281"/>
                </a:cubicBezTo>
                <a:cubicBezTo>
                  <a:pt x="6793" y="3281"/>
                  <a:pt x="6702" y="3296"/>
                  <a:pt x="6612" y="3328"/>
                </a:cubicBezTo>
                <a:cubicBezTo>
                  <a:pt x="5384" y="3765"/>
                  <a:pt x="6836" y="6692"/>
                  <a:pt x="5715" y="6905"/>
                </a:cubicBezTo>
                <a:cubicBezTo>
                  <a:pt x="5677" y="6913"/>
                  <a:pt x="5638" y="6916"/>
                  <a:pt x="5597" y="6916"/>
                </a:cubicBezTo>
                <a:cubicBezTo>
                  <a:pt x="4898" y="6916"/>
                  <a:pt x="3858" y="5884"/>
                  <a:pt x="2503" y="5884"/>
                </a:cubicBezTo>
                <a:cubicBezTo>
                  <a:pt x="1761" y="5884"/>
                  <a:pt x="926" y="6193"/>
                  <a:pt x="0" y="7152"/>
                </a:cubicBezTo>
                <a:lnTo>
                  <a:pt x="16481" y="7152"/>
                </a:lnTo>
                <a:lnTo>
                  <a:pt x="16481" y="935"/>
                </a:lnTo>
                <a:cubicBezTo>
                  <a:pt x="15078" y="407"/>
                  <a:pt x="13680" y="1"/>
                  <a:pt x="12713"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6" y="0"/>
            <a:ext cx="4319762" cy="1818924"/>
          </a:xfrm>
          <a:custGeom>
            <a:rect b="b" l="l" r="r" t="t"/>
            <a:pathLst>
              <a:path extrusionOk="0" h="7426" w="17636">
                <a:moveTo>
                  <a:pt x="1" y="0"/>
                </a:moveTo>
                <a:lnTo>
                  <a:pt x="1" y="7337"/>
                </a:lnTo>
                <a:cubicBezTo>
                  <a:pt x="269" y="7393"/>
                  <a:pt x="537" y="7425"/>
                  <a:pt x="798" y="7425"/>
                </a:cubicBezTo>
                <a:cubicBezTo>
                  <a:pt x="1649" y="7425"/>
                  <a:pt x="2433" y="7078"/>
                  <a:pt x="2981" y="6024"/>
                </a:cubicBezTo>
                <a:cubicBezTo>
                  <a:pt x="3804" y="4415"/>
                  <a:pt x="4473" y="3985"/>
                  <a:pt x="5073" y="3985"/>
                </a:cubicBezTo>
                <a:cubicBezTo>
                  <a:pt x="5492" y="3985"/>
                  <a:pt x="5878" y="4195"/>
                  <a:pt x="6260" y="4358"/>
                </a:cubicBezTo>
                <a:cubicBezTo>
                  <a:pt x="6925" y="4645"/>
                  <a:pt x="8958" y="6071"/>
                  <a:pt x="10742" y="6071"/>
                </a:cubicBezTo>
                <a:cubicBezTo>
                  <a:pt x="11479" y="6071"/>
                  <a:pt x="12174" y="5827"/>
                  <a:pt x="12711" y="5158"/>
                </a:cubicBezTo>
                <a:cubicBezTo>
                  <a:pt x="14242" y="3274"/>
                  <a:pt x="14182" y="2723"/>
                  <a:pt x="14535" y="2723"/>
                </a:cubicBezTo>
                <a:cubicBezTo>
                  <a:pt x="14608" y="2723"/>
                  <a:pt x="14699" y="2747"/>
                  <a:pt x="14826" y="2787"/>
                </a:cubicBezTo>
                <a:cubicBezTo>
                  <a:pt x="15192" y="2904"/>
                  <a:pt x="15715" y="3135"/>
                  <a:pt x="16195" y="3135"/>
                </a:cubicBezTo>
                <a:cubicBezTo>
                  <a:pt x="16680" y="3135"/>
                  <a:pt x="17121" y="2899"/>
                  <a:pt x="17315" y="2072"/>
                </a:cubicBezTo>
                <a:cubicBezTo>
                  <a:pt x="17635" y="726"/>
                  <a:pt x="16396" y="160"/>
                  <a:pt x="15936" y="0"/>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7359611" y="3314041"/>
            <a:ext cx="1784388" cy="1829457"/>
          </a:xfrm>
          <a:custGeom>
            <a:rect b="b" l="l" r="r" t="t"/>
            <a:pathLst>
              <a:path extrusionOk="0" h="7469" w="7285">
                <a:moveTo>
                  <a:pt x="6450" y="1"/>
                </a:moveTo>
                <a:cubicBezTo>
                  <a:pt x="6380" y="1"/>
                  <a:pt x="6309" y="15"/>
                  <a:pt x="6238" y="45"/>
                </a:cubicBezTo>
                <a:cubicBezTo>
                  <a:pt x="5265" y="441"/>
                  <a:pt x="6675" y="2801"/>
                  <a:pt x="5875" y="3548"/>
                </a:cubicBezTo>
                <a:cubicBezTo>
                  <a:pt x="5691" y="3722"/>
                  <a:pt x="5482" y="3788"/>
                  <a:pt x="5252" y="3788"/>
                </a:cubicBezTo>
                <a:cubicBezTo>
                  <a:pt x="4549" y="3788"/>
                  <a:pt x="3649" y="3177"/>
                  <a:pt x="2672" y="3177"/>
                </a:cubicBezTo>
                <a:cubicBezTo>
                  <a:pt x="2143" y="3177"/>
                  <a:pt x="1591" y="3357"/>
                  <a:pt x="1036" y="3911"/>
                </a:cubicBezTo>
                <a:cubicBezTo>
                  <a:pt x="0" y="4948"/>
                  <a:pt x="235" y="6368"/>
                  <a:pt x="673" y="7469"/>
                </a:cubicBezTo>
                <a:lnTo>
                  <a:pt x="7285" y="7469"/>
                </a:lnTo>
                <a:lnTo>
                  <a:pt x="7285" y="515"/>
                </a:lnTo>
                <a:cubicBezTo>
                  <a:pt x="6995" y="217"/>
                  <a:pt x="6726" y="1"/>
                  <a:pt x="6450"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1014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132275" y="2307337"/>
            <a:ext cx="2896416" cy="2836160"/>
          </a:xfrm>
          <a:custGeom>
            <a:rect b="b" l="l" r="r" t="t"/>
            <a:pathLst>
              <a:path extrusionOk="0" h="11579" w="11825">
                <a:moveTo>
                  <a:pt x="524" y="1"/>
                </a:moveTo>
                <a:lnTo>
                  <a:pt x="524" y="11579"/>
                </a:lnTo>
                <a:lnTo>
                  <a:pt x="9453" y="11579"/>
                </a:lnTo>
                <a:cubicBezTo>
                  <a:pt x="9368" y="11408"/>
                  <a:pt x="9304" y="11226"/>
                  <a:pt x="9271" y="11002"/>
                </a:cubicBezTo>
                <a:cubicBezTo>
                  <a:pt x="8994" y="8876"/>
                  <a:pt x="11824" y="6195"/>
                  <a:pt x="10158" y="5405"/>
                </a:cubicBezTo>
                <a:cubicBezTo>
                  <a:pt x="10071" y="5363"/>
                  <a:pt x="9979" y="5343"/>
                  <a:pt x="9883" y="5343"/>
                </a:cubicBezTo>
                <a:cubicBezTo>
                  <a:pt x="8906" y="5343"/>
                  <a:pt x="7498" y="7379"/>
                  <a:pt x="6302" y="8662"/>
                </a:cubicBezTo>
                <a:cubicBezTo>
                  <a:pt x="5772" y="9229"/>
                  <a:pt x="5197" y="9556"/>
                  <a:pt x="4762" y="9556"/>
                </a:cubicBezTo>
                <a:cubicBezTo>
                  <a:pt x="4433" y="9556"/>
                  <a:pt x="4183" y="9370"/>
                  <a:pt x="4092" y="8961"/>
                </a:cubicBezTo>
                <a:cubicBezTo>
                  <a:pt x="3803" y="7701"/>
                  <a:pt x="5800" y="5928"/>
                  <a:pt x="4818" y="4604"/>
                </a:cubicBezTo>
                <a:cubicBezTo>
                  <a:pt x="3824" y="3279"/>
                  <a:pt x="2660" y="4326"/>
                  <a:pt x="1197" y="3215"/>
                </a:cubicBezTo>
                <a:cubicBezTo>
                  <a:pt x="0" y="2308"/>
                  <a:pt x="1496" y="908"/>
                  <a:pt x="524" y="1"/>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3926" y="0"/>
            <a:ext cx="6252828" cy="1206085"/>
          </a:xfrm>
          <a:custGeom>
            <a:rect b="b" l="l" r="r" t="t"/>
            <a:pathLst>
              <a:path extrusionOk="0" h="4924" w="25528">
                <a:moveTo>
                  <a:pt x="0" y="0"/>
                </a:moveTo>
                <a:lnTo>
                  <a:pt x="0" y="4923"/>
                </a:lnTo>
                <a:cubicBezTo>
                  <a:pt x="1550" y="3518"/>
                  <a:pt x="1590" y="405"/>
                  <a:pt x="2664" y="405"/>
                </a:cubicBezTo>
                <a:cubicBezTo>
                  <a:pt x="2701" y="405"/>
                  <a:pt x="2738" y="409"/>
                  <a:pt x="2777" y="416"/>
                </a:cubicBezTo>
                <a:cubicBezTo>
                  <a:pt x="4454" y="715"/>
                  <a:pt x="4956" y="2915"/>
                  <a:pt x="6515" y="3684"/>
                </a:cubicBezTo>
                <a:cubicBezTo>
                  <a:pt x="6748" y="3801"/>
                  <a:pt x="6966" y="3853"/>
                  <a:pt x="7169" y="3853"/>
                </a:cubicBezTo>
                <a:cubicBezTo>
                  <a:pt x="8328" y="3853"/>
                  <a:pt x="9043" y="2186"/>
                  <a:pt x="9687" y="1377"/>
                </a:cubicBezTo>
                <a:cubicBezTo>
                  <a:pt x="9901" y="1110"/>
                  <a:pt x="10157" y="974"/>
                  <a:pt x="10478" y="974"/>
                </a:cubicBezTo>
                <a:cubicBezTo>
                  <a:pt x="11308" y="974"/>
                  <a:pt x="12574" y="1881"/>
                  <a:pt x="14686" y="3738"/>
                </a:cubicBezTo>
                <a:cubicBezTo>
                  <a:pt x="15116" y="4116"/>
                  <a:pt x="15689" y="4278"/>
                  <a:pt x="16352" y="4278"/>
                </a:cubicBezTo>
                <a:cubicBezTo>
                  <a:pt x="19060" y="4278"/>
                  <a:pt x="23279" y="1587"/>
                  <a:pt x="25527" y="0"/>
                </a:cubicBezTo>
                <a:close/>
              </a:path>
            </a:pathLst>
          </a:custGeom>
          <a:gradFill>
            <a:gsLst>
              <a:gs pos="0">
                <a:srgbClr val="0C2E3A"/>
              </a:gs>
              <a:gs pos="100000">
                <a:srgbClr val="110F16"/>
              </a:gs>
            </a:gsLst>
            <a:path path="circle">
              <a:fillToRect b="50%" l="50%" r="50%" t="50%"/>
            </a:path>
            <a:tileRect/>
          </a:gradFill>
          <a:ln>
            <a:noFill/>
          </a:ln>
          <a:effectLst>
            <a:outerShdw blurRad="157163"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1">
  <p:cSld name="2_Título y objetos">
    <p:bg>
      <p:bgPr>
        <a:gradFill>
          <a:gsLst>
            <a:gs pos="0">
              <a:srgbClr val="0C2E3A"/>
            </a:gs>
            <a:gs pos="100000">
              <a:srgbClr val="110F16"/>
            </a:gs>
          </a:gsLst>
          <a:path path="circle">
            <a:fillToRect b="50%" l="50%" r="50%" t="50%"/>
          </a:path>
          <a:tileRect/>
        </a:gradFill>
      </p:bgPr>
    </p:bg>
    <p:spTree>
      <p:nvGrpSpPr>
        <p:cNvPr id="112" name="Shape 112"/>
        <p:cNvGrpSpPr/>
        <p:nvPr/>
      </p:nvGrpSpPr>
      <p:grpSpPr>
        <a:xfrm>
          <a:off x="0" y="0"/>
          <a:ext cx="0" cy="0"/>
          <a:chOff x="0" y="0"/>
          <a:chExt cx="0" cy="0"/>
        </a:xfrm>
      </p:grpSpPr>
      <p:sp>
        <p:nvSpPr>
          <p:cNvPr id="113" name="Google Shape;113;p10"/>
          <p:cNvSpPr/>
          <p:nvPr/>
        </p:nvSpPr>
        <p:spPr>
          <a:xfrm rot="5400000">
            <a:off x="3934472" y="-59473"/>
            <a:ext cx="5361831"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txBox="1"/>
          <p:nvPr>
            <p:ph type="ctrTitle"/>
          </p:nvPr>
        </p:nvSpPr>
        <p:spPr>
          <a:xfrm>
            <a:off x="19" y="2446475"/>
            <a:ext cx="91440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15" name="Google Shape;115;p10"/>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Clr>
                <a:srgbClr val="FFFFFF"/>
              </a:buClr>
              <a:buSzPts val="1200"/>
              <a:buNone/>
              <a:defRPr sz="1200">
                <a:solidFill>
                  <a:srgbClr val="FFFFFF"/>
                </a:solidFill>
              </a:defRPr>
            </a:lvl1pPr>
            <a:lvl2pPr lvl="1" rtl="0" algn="ctr">
              <a:lnSpc>
                <a:spcPct val="100000"/>
              </a:lnSpc>
              <a:spcBef>
                <a:spcPts val="400"/>
              </a:spcBef>
              <a:spcAft>
                <a:spcPts val="0"/>
              </a:spcAft>
              <a:buClr>
                <a:srgbClr val="FFFFFF"/>
              </a:buClr>
              <a:buSzPts val="2800"/>
              <a:buNone/>
              <a:defRPr sz="2800">
                <a:solidFill>
                  <a:srgbClr val="FFFFFF"/>
                </a:solidFill>
              </a:defRPr>
            </a:lvl2pPr>
            <a:lvl3pPr lvl="2" rtl="0" algn="ctr">
              <a:lnSpc>
                <a:spcPct val="100000"/>
              </a:lnSpc>
              <a:spcBef>
                <a:spcPts val="400"/>
              </a:spcBef>
              <a:spcAft>
                <a:spcPts val="0"/>
              </a:spcAft>
              <a:buClr>
                <a:srgbClr val="FFFFFF"/>
              </a:buClr>
              <a:buSzPts val="2800"/>
              <a:buNone/>
              <a:defRPr sz="2800">
                <a:solidFill>
                  <a:srgbClr val="FFFFFF"/>
                </a:solidFill>
              </a:defRPr>
            </a:lvl3pPr>
            <a:lvl4pPr lvl="3" rtl="0" algn="ctr">
              <a:lnSpc>
                <a:spcPct val="100000"/>
              </a:lnSpc>
              <a:spcBef>
                <a:spcPts val="400"/>
              </a:spcBef>
              <a:spcAft>
                <a:spcPts val="0"/>
              </a:spcAft>
              <a:buClr>
                <a:srgbClr val="FFFFFF"/>
              </a:buClr>
              <a:buSzPts val="2800"/>
              <a:buNone/>
              <a:defRPr sz="2800">
                <a:solidFill>
                  <a:srgbClr val="FFFFFF"/>
                </a:solidFill>
              </a:defRPr>
            </a:lvl4pPr>
            <a:lvl5pPr lvl="4" rtl="0" algn="ctr">
              <a:lnSpc>
                <a:spcPct val="100000"/>
              </a:lnSpc>
              <a:spcBef>
                <a:spcPts val="400"/>
              </a:spcBef>
              <a:spcAft>
                <a:spcPts val="0"/>
              </a:spcAft>
              <a:buClr>
                <a:srgbClr val="FFFFFF"/>
              </a:buClr>
              <a:buSzPts val="2800"/>
              <a:buNone/>
              <a:defRPr sz="2800">
                <a:solidFill>
                  <a:srgbClr val="FFFFFF"/>
                </a:solidFill>
              </a:defRPr>
            </a:lvl5pPr>
            <a:lvl6pPr lvl="5" rtl="0" algn="ctr">
              <a:lnSpc>
                <a:spcPct val="100000"/>
              </a:lnSpc>
              <a:spcBef>
                <a:spcPts val="400"/>
              </a:spcBef>
              <a:spcAft>
                <a:spcPts val="0"/>
              </a:spcAft>
              <a:buClr>
                <a:srgbClr val="FFFFFF"/>
              </a:buClr>
              <a:buSzPts val="2800"/>
              <a:buNone/>
              <a:defRPr sz="2800">
                <a:solidFill>
                  <a:srgbClr val="FFFFFF"/>
                </a:solidFill>
              </a:defRPr>
            </a:lvl6pPr>
            <a:lvl7pPr lvl="6" rtl="0" algn="ctr">
              <a:lnSpc>
                <a:spcPct val="100000"/>
              </a:lnSpc>
              <a:spcBef>
                <a:spcPts val="400"/>
              </a:spcBef>
              <a:spcAft>
                <a:spcPts val="0"/>
              </a:spcAft>
              <a:buClr>
                <a:srgbClr val="FFFFFF"/>
              </a:buClr>
              <a:buSzPts val="2800"/>
              <a:buNone/>
              <a:defRPr sz="2800">
                <a:solidFill>
                  <a:srgbClr val="FFFFFF"/>
                </a:solidFill>
              </a:defRPr>
            </a:lvl7pPr>
            <a:lvl8pPr lvl="7" rtl="0" algn="ctr">
              <a:lnSpc>
                <a:spcPct val="100000"/>
              </a:lnSpc>
              <a:spcBef>
                <a:spcPts val="400"/>
              </a:spcBef>
              <a:spcAft>
                <a:spcPts val="0"/>
              </a:spcAft>
              <a:buClr>
                <a:srgbClr val="FFFFFF"/>
              </a:buClr>
              <a:buSzPts val="2800"/>
              <a:buNone/>
              <a:defRPr sz="2800">
                <a:solidFill>
                  <a:srgbClr val="FFFFFF"/>
                </a:solidFill>
              </a:defRPr>
            </a:lvl8pPr>
            <a:lvl9pPr lvl="8" rtl="0" algn="ctr">
              <a:lnSpc>
                <a:spcPct val="100000"/>
              </a:lnSpc>
              <a:spcBef>
                <a:spcPts val="400"/>
              </a:spcBef>
              <a:spcAft>
                <a:spcPts val="0"/>
              </a:spcAft>
              <a:buClr>
                <a:srgbClr val="FFFFFF"/>
              </a:buClr>
              <a:buSzPts val="2800"/>
              <a:buNone/>
              <a:defRPr sz="2800">
                <a:solidFill>
                  <a:srgbClr val="FFFFFF"/>
                </a:solidFill>
              </a:defRPr>
            </a:lvl9pPr>
          </a:lstStyle>
          <a:p/>
        </p:txBody>
      </p:sp>
      <p:sp>
        <p:nvSpPr>
          <p:cNvPr id="116" name="Google Shape;116;p10"/>
          <p:cNvSpPr txBox="1"/>
          <p:nvPr>
            <p:ph idx="2" type="ctrTitle"/>
          </p:nvPr>
        </p:nvSpPr>
        <p:spPr>
          <a:xfrm>
            <a:off x="1488877" y="1982075"/>
            <a:ext cx="6166200" cy="464400"/>
          </a:xfrm>
          <a:prstGeom prst="rect">
            <a:avLst/>
          </a:prstGeom>
        </p:spPr>
        <p:txBody>
          <a:bodyPr anchorCtr="0" anchor="b" bIns="34275" lIns="68575" spcFirstLastPara="1" rIns="68575" wrap="square" tIns="34275">
            <a:noAutofit/>
          </a:bodyPr>
          <a:lstStyle>
            <a:lvl1pPr lvl="0" rtl="0" algn="ctr">
              <a:spcBef>
                <a:spcPts val="0"/>
              </a:spcBef>
              <a:spcAft>
                <a:spcPts val="0"/>
              </a:spcAft>
              <a:buClr>
                <a:srgbClr val="FFFFFF"/>
              </a:buClr>
              <a:buSzPts val="3000"/>
              <a:buNone/>
              <a:defRPr b="0"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117" name="Google Shape;117;p10"/>
          <p:cNvSpPr/>
          <p:nvPr/>
        </p:nvSpPr>
        <p:spPr>
          <a:xfrm>
            <a:off x="27511"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192200" y="-18932"/>
            <a:ext cx="5244671" cy="5143477"/>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6946144" y="2753776"/>
            <a:ext cx="2197847" cy="2399187"/>
          </a:xfrm>
          <a:custGeom>
            <a:rect b="b" l="l" r="r" t="t"/>
            <a:pathLst>
              <a:path extrusionOk="0" h="9795" w="8973">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6666178" y="0"/>
            <a:ext cx="2477813" cy="2304151"/>
          </a:xfrm>
          <a:custGeom>
            <a:rect b="b" l="l" r="r" t="t"/>
            <a:pathLst>
              <a:path extrusionOk="0" h="9407" w="10116">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11679" y="1723068"/>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rgbClr val="0C2E3A"/>
              </a:gs>
              <a:gs pos="100000">
                <a:srgbClr val="110F16"/>
              </a:gs>
            </a:gsLst>
            <a:path path="circle">
              <a:fillToRect b="50%" l="50%" r="50%" t="50%"/>
            </a:path>
            <a:tileRect/>
          </a:gradFill>
          <a:ln>
            <a:noFill/>
          </a:ln>
          <a:effectLst>
            <a:outerShdw blurRad="1143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2487950" y="1420176"/>
            <a:ext cx="4263000" cy="25170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solidFill>
                  <a:srgbClr val="071B55"/>
                </a:solidFill>
                <a:latin typeface="Roboto Slab Regular"/>
                <a:ea typeface="Roboto Slab Regular"/>
                <a:cs typeface="Roboto Slab Regular"/>
                <a:sym typeface="Roboto Slab Regular"/>
              </a:defRPr>
            </a:lvl1pPr>
            <a:lvl2pPr lvl="1">
              <a:buNone/>
              <a:defRPr sz="1300">
                <a:solidFill>
                  <a:srgbClr val="071B55"/>
                </a:solidFill>
                <a:latin typeface="Roboto Slab Regular"/>
                <a:ea typeface="Roboto Slab Regular"/>
                <a:cs typeface="Roboto Slab Regular"/>
                <a:sym typeface="Roboto Slab Regular"/>
              </a:defRPr>
            </a:lvl2pPr>
            <a:lvl3pPr lvl="2">
              <a:buNone/>
              <a:defRPr sz="1300">
                <a:solidFill>
                  <a:srgbClr val="071B55"/>
                </a:solidFill>
                <a:latin typeface="Roboto Slab Regular"/>
                <a:ea typeface="Roboto Slab Regular"/>
                <a:cs typeface="Roboto Slab Regular"/>
                <a:sym typeface="Roboto Slab Regular"/>
              </a:defRPr>
            </a:lvl3pPr>
            <a:lvl4pPr lvl="3">
              <a:buNone/>
              <a:defRPr sz="1300">
                <a:solidFill>
                  <a:srgbClr val="071B55"/>
                </a:solidFill>
                <a:latin typeface="Roboto Slab Regular"/>
                <a:ea typeface="Roboto Slab Regular"/>
                <a:cs typeface="Roboto Slab Regular"/>
                <a:sym typeface="Roboto Slab Regular"/>
              </a:defRPr>
            </a:lvl4pPr>
            <a:lvl5pPr lvl="4">
              <a:buNone/>
              <a:defRPr sz="1300">
                <a:solidFill>
                  <a:srgbClr val="071B55"/>
                </a:solidFill>
                <a:latin typeface="Roboto Slab Regular"/>
                <a:ea typeface="Roboto Slab Regular"/>
                <a:cs typeface="Roboto Slab Regular"/>
                <a:sym typeface="Roboto Slab Regular"/>
              </a:defRPr>
            </a:lvl5pPr>
            <a:lvl6pPr lvl="5">
              <a:buNone/>
              <a:defRPr sz="1300">
                <a:solidFill>
                  <a:srgbClr val="071B55"/>
                </a:solidFill>
                <a:latin typeface="Roboto Slab Regular"/>
                <a:ea typeface="Roboto Slab Regular"/>
                <a:cs typeface="Roboto Slab Regular"/>
                <a:sym typeface="Roboto Slab Regular"/>
              </a:defRPr>
            </a:lvl6pPr>
            <a:lvl7pPr lvl="6">
              <a:buNone/>
              <a:defRPr sz="1300">
                <a:solidFill>
                  <a:srgbClr val="071B55"/>
                </a:solidFill>
                <a:latin typeface="Roboto Slab Regular"/>
                <a:ea typeface="Roboto Slab Regular"/>
                <a:cs typeface="Roboto Slab Regular"/>
                <a:sym typeface="Roboto Slab Regular"/>
              </a:defRPr>
            </a:lvl7pPr>
            <a:lvl8pPr lvl="7">
              <a:buNone/>
              <a:defRPr sz="1300">
                <a:solidFill>
                  <a:srgbClr val="071B55"/>
                </a:solidFill>
                <a:latin typeface="Roboto Slab Regular"/>
                <a:ea typeface="Roboto Slab Regular"/>
                <a:cs typeface="Roboto Slab Regular"/>
                <a:sym typeface="Roboto Slab Regular"/>
              </a:defRPr>
            </a:lvl8pPr>
            <a:lvl9pPr lvl="8">
              <a:buNone/>
              <a:defRPr sz="1300">
                <a:solidFill>
                  <a:srgbClr val="071B55"/>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71B55"/>
              </a:buClr>
              <a:buSzPts val="3300"/>
              <a:buFont typeface="Squada One"/>
              <a:buNone/>
              <a:defRPr b="1" i="0" sz="3300" u="none" cap="none" strike="noStrik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85750" lvl="0" marL="457200" marR="0" rtl="0" algn="l">
              <a:lnSpc>
                <a:spcPct val="90000"/>
              </a:lnSpc>
              <a:spcBef>
                <a:spcPts val="8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1pPr>
            <a:lvl2pPr indent="-285750" lvl="1" marL="9144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2pPr>
            <a:lvl3pPr indent="-285750" lvl="2" marL="13716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3pPr>
            <a:lvl4pPr indent="-285750" lvl="3" marL="18288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4pPr>
            <a:lvl5pPr indent="-285750" lvl="4" marL="22860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5pPr>
            <a:lvl6pPr indent="-285750" lvl="5" marL="27432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6pPr>
            <a:lvl7pPr indent="-285750" lvl="6" marL="32004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7pPr>
            <a:lvl8pPr indent="-285750" lvl="7" marL="36576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8pPr>
            <a:lvl9pPr indent="-285750" lvl="8" marL="4114800" marR="0" rtl="0" algn="l">
              <a:lnSpc>
                <a:spcPct val="90000"/>
              </a:lnSpc>
              <a:spcBef>
                <a:spcPts val="400"/>
              </a:spcBef>
              <a:spcAft>
                <a:spcPts val="0"/>
              </a:spcAft>
              <a:buClr>
                <a:srgbClr val="071B55"/>
              </a:buClr>
              <a:buSzPts val="900"/>
              <a:buFont typeface="Roboto Slab Regular"/>
              <a:buChar char="•"/>
              <a:defRPr i="0" sz="900" u="none" cap="none" strike="noStrike">
                <a:solidFill>
                  <a:srgbClr val="071B55"/>
                </a:solidFill>
                <a:latin typeface="Roboto Slab Regular"/>
                <a:ea typeface="Roboto Slab Regular"/>
                <a:cs typeface="Roboto Slab Regular"/>
                <a:sym typeface="Roboto Slab Regular"/>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C"/>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C"/>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C"/>
                </a:solidFill>
                <a:latin typeface="Calibri"/>
                <a:ea typeface="Calibri"/>
                <a:cs typeface="Calibri"/>
                <a:sym typeface="Calibri"/>
              </a:defRPr>
            </a:lvl1pPr>
            <a:lvl2pPr indent="0" lvl="1" marL="0" marR="0" rtl="0" algn="r">
              <a:spcBef>
                <a:spcPts val="0"/>
              </a:spcBef>
              <a:buNone/>
              <a:defRPr b="0" i="0" sz="900" u="none" cap="none" strike="noStrike">
                <a:solidFill>
                  <a:srgbClr val="88888C"/>
                </a:solidFill>
                <a:latin typeface="Calibri"/>
                <a:ea typeface="Calibri"/>
                <a:cs typeface="Calibri"/>
                <a:sym typeface="Calibri"/>
              </a:defRPr>
            </a:lvl2pPr>
            <a:lvl3pPr indent="0" lvl="2" marL="0" marR="0" rtl="0" algn="r">
              <a:spcBef>
                <a:spcPts val="0"/>
              </a:spcBef>
              <a:buNone/>
              <a:defRPr b="0" i="0" sz="900" u="none" cap="none" strike="noStrike">
                <a:solidFill>
                  <a:srgbClr val="88888C"/>
                </a:solidFill>
                <a:latin typeface="Calibri"/>
                <a:ea typeface="Calibri"/>
                <a:cs typeface="Calibri"/>
                <a:sym typeface="Calibri"/>
              </a:defRPr>
            </a:lvl3pPr>
            <a:lvl4pPr indent="0" lvl="3" marL="0" marR="0" rtl="0" algn="r">
              <a:spcBef>
                <a:spcPts val="0"/>
              </a:spcBef>
              <a:buNone/>
              <a:defRPr b="0" i="0" sz="900" u="none" cap="none" strike="noStrike">
                <a:solidFill>
                  <a:srgbClr val="88888C"/>
                </a:solidFill>
                <a:latin typeface="Calibri"/>
                <a:ea typeface="Calibri"/>
                <a:cs typeface="Calibri"/>
                <a:sym typeface="Calibri"/>
              </a:defRPr>
            </a:lvl4pPr>
            <a:lvl5pPr indent="0" lvl="4" marL="0" marR="0" rtl="0" algn="r">
              <a:spcBef>
                <a:spcPts val="0"/>
              </a:spcBef>
              <a:buNone/>
              <a:defRPr b="0" i="0" sz="900" u="none" cap="none" strike="noStrike">
                <a:solidFill>
                  <a:srgbClr val="88888C"/>
                </a:solidFill>
                <a:latin typeface="Calibri"/>
                <a:ea typeface="Calibri"/>
                <a:cs typeface="Calibri"/>
                <a:sym typeface="Calibri"/>
              </a:defRPr>
            </a:lvl5pPr>
            <a:lvl6pPr indent="0" lvl="5" marL="0" marR="0" rtl="0" algn="r">
              <a:spcBef>
                <a:spcPts val="0"/>
              </a:spcBef>
              <a:buNone/>
              <a:defRPr b="0" i="0" sz="900" u="none" cap="none" strike="noStrike">
                <a:solidFill>
                  <a:srgbClr val="88888C"/>
                </a:solidFill>
                <a:latin typeface="Calibri"/>
                <a:ea typeface="Calibri"/>
                <a:cs typeface="Calibri"/>
                <a:sym typeface="Calibri"/>
              </a:defRPr>
            </a:lvl6pPr>
            <a:lvl7pPr indent="0" lvl="6" marL="0" marR="0" rtl="0" algn="r">
              <a:spcBef>
                <a:spcPts val="0"/>
              </a:spcBef>
              <a:buNone/>
              <a:defRPr b="0" i="0" sz="900" u="none" cap="none" strike="noStrike">
                <a:solidFill>
                  <a:srgbClr val="88888C"/>
                </a:solidFill>
                <a:latin typeface="Calibri"/>
                <a:ea typeface="Calibri"/>
                <a:cs typeface="Calibri"/>
                <a:sym typeface="Calibri"/>
              </a:defRPr>
            </a:lvl7pPr>
            <a:lvl8pPr indent="0" lvl="7" marL="0" marR="0" rtl="0" algn="r">
              <a:spcBef>
                <a:spcPts val="0"/>
              </a:spcBef>
              <a:buNone/>
              <a:defRPr b="0" i="0" sz="900" u="none" cap="none" strike="noStrike">
                <a:solidFill>
                  <a:srgbClr val="88888C"/>
                </a:solidFill>
                <a:latin typeface="Calibri"/>
                <a:ea typeface="Calibri"/>
                <a:cs typeface="Calibri"/>
                <a:sym typeface="Calibri"/>
              </a:defRPr>
            </a:lvl8pPr>
            <a:lvl9pPr indent="0" lvl="8" marL="0" marR="0" rtl="0" algn="r">
              <a:spcBef>
                <a:spcPts val="0"/>
              </a:spcBef>
              <a:buNone/>
              <a:defRPr b="0" i="0" sz="900" u="none" cap="none" strike="noStrike">
                <a:solidFill>
                  <a:srgbClr val="88888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9.png"/><Relationship Id="rId10"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9.png"/><Relationship Id="rId11" Type="http://schemas.openxmlformats.org/officeDocument/2006/relationships/image" Target="../media/image28.png"/><Relationship Id="rId10"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hyperlink" Target="mailto:ciloglua@hu-berlin.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jp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lin ang="5400012" scaled="0"/>
        </a:gradFill>
      </p:bgPr>
    </p:bg>
    <p:spTree>
      <p:nvGrpSpPr>
        <p:cNvPr id="335" name="Shape 335"/>
        <p:cNvGrpSpPr/>
        <p:nvPr/>
      </p:nvGrpSpPr>
      <p:grpSpPr>
        <a:xfrm>
          <a:off x="0" y="0"/>
          <a:ext cx="0" cy="0"/>
          <a:chOff x="0" y="0"/>
          <a:chExt cx="0" cy="0"/>
        </a:xfrm>
      </p:grpSpPr>
      <p:sp>
        <p:nvSpPr>
          <p:cNvPr id="336" name="Google Shape;336;p28"/>
          <p:cNvSpPr txBox="1"/>
          <p:nvPr>
            <p:ph type="ctrTitle"/>
          </p:nvPr>
        </p:nvSpPr>
        <p:spPr>
          <a:xfrm>
            <a:off x="1441800" y="2735575"/>
            <a:ext cx="4085400" cy="899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Nunito Sans Black"/>
              <a:buNone/>
            </a:pPr>
            <a:r>
              <a:rPr lang="es-ES" sz="4400">
                <a:solidFill>
                  <a:srgbClr val="434343"/>
                </a:solidFill>
              </a:rPr>
              <a:t>Big Peer Reviews</a:t>
            </a:r>
            <a:endParaRPr b="0" sz="4400">
              <a:solidFill>
                <a:srgbClr val="434343"/>
              </a:solidFill>
            </a:endParaRPr>
          </a:p>
        </p:txBody>
      </p:sp>
      <p:sp>
        <p:nvSpPr>
          <p:cNvPr id="337" name="Google Shape;337;p28"/>
          <p:cNvSpPr txBox="1"/>
          <p:nvPr>
            <p:ph type="ctrTitle"/>
          </p:nvPr>
        </p:nvSpPr>
        <p:spPr>
          <a:xfrm>
            <a:off x="1441800" y="364725"/>
            <a:ext cx="4085400" cy="26568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Nunito Sans Black"/>
              <a:buNone/>
            </a:pPr>
            <a:r>
              <a:rPr lang="es-ES" sz="5400">
                <a:solidFill>
                  <a:srgbClr val="000000"/>
                </a:solidFill>
              </a:rPr>
              <a:t>SEMINAR INFORMATION SYSTEMS</a:t>
            </a:r>
            <a:endParaRPr b="0" sz="5400">
              <a:solidFill>
                <a:srgbClr val="000000"/>
              </a:solidFill>
            </a:endParaRPr>
          </a:p>
        </p:txBody>
      </p:sp>
      <p:sp>
        <p:nvSpPr>
          <p:cNvPr id="338" name="Google Shape;338;p28"/>
          <p:cNvSpPr txBox="1"/>
          <p:nvPr>
            <p:ph type="ctrTitle"/>
          </p:nvPr>
        </p:nvSpPr>
        <p:spPr>
          <a:xfrm>
            <a:off x="139275" y="4180675"/>
            <a:ext cx="4085400" cy="899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Nunito Sans Black"/>
              <a:buNone/>
            </a:pPr>
            <a:r>
              <a:rPr lang="es-ES" sz="1400">
                <a:solidFill>
                  <a:srgbClr val="434343"/>
                </a:solidFill>
              </a:rPr>
              <a:t>12.12.2019</a:t>
            </a:r>
            <a:endParaRPr sz="1400">
              <a:solidFill>
                <a:srgbClr val="434343"/>
              </a:solidFill>
            </a:endParaRPr>
          </a:p>
          <a:p>
            <a:pPr indent="0" lvl="0" marL="0" rtl="0" algn="l">
              <a:lnSpc>
                <a:spcPct val="90000"/>
              </a:lnSpc>
              <a:spcBef>
                <a:spcPts val="0"/>
              </a:spcBef>
              <a:spcAft>
                <a:spcPts val="0"/>
              </a:spcAft>
              <a:buClr>
                <a:schemeClr val="dk1"/>
              </a:buClr>
              <a:buSzPts val="4500"/>
              <a:buFont typeface="Nunito Sans Black"/>
              <a:buNone/>
            </a:pPr>
            <a:r>
              <a:rPr lang="es-ES" sz="1400">
                <a:solidFill>
                  <a:srgbClr val="434343"/>
                </a:solidFill>
              </a:rPr>
              <a:t>Melike Merdan</a:t>
            </a:r>
            <a:endParaRPr sz="1400">
              <a:solidFill>
                <a:srgbClr val="434343"/>
              </a:solidFill>
            </a:endParaRPr>
          </a:p>
          <a:p>
            <a:pPr indent="0" lvl="0" marL="0" rtl="0" algn="l">
              <a:lnSpc>
                <a:spcPct val="90000"/>
              </a:lnSpc>
              <a:spcBef>
                <a:spcPts val="0"/>
              </a:spcBef>
              <a:spcAft>
                <a:spcPts val="0"/>
              </a:spcAft>
              <a:buClr>
                <a:schemeClr val="dk1"/>
              </a:buClr>
              <a:buSzPts val="4500"/>
              <a:buFont typeface="Nunito Sans Black"/>
              <a:buNone/>
            </a:pPr>
            <a:r>
              <a:rPr lang="es-ES" sz="1400">
                <a:solidFill>
                  <a:srgbClr val="434343"/>
                </a:solidFill>
              </a:rPr>
              <a:t>Asena Ciloglu</a:t>
            </a:r>
            <a:endParaRPr sz="1400">
              <a:solidFill>
                <a:srgbClr val="434343"/>
              </a:solidFill>
            </a:endParaRPr>
          </a:p>
        </p:txBody>
      </p:sp>
      <p:pic>
        <p:nvPicPr>
          <p:cNvPr descr="close up of pages of a book" id="339" name="Google Shape;339;p28"/>
          <p:cNvPicPr preferRelativeResize="0"/>
          <p:nvPr/>
        </p:nvPicPr>
        <p:blipFill rotWithShape="1">
          <a:blip r:embed="rId3">
            <a:alphaModFix/>
          </a:blip>
          <a:srcRect b="-26822" l="27479" r="3754" t="2009"/>
          <a:stretch/>
        </p:blipFill>
        <p:spPr>
          <a:xfrm>
            <a:off x="6076475" y="0"/>
            <a:ext cx="3319928" cy="6562098"/>
          </a:xfrm>
          <a:prstGeom prst="rect">
            <a:avLst/>
          </a:prstGeom>
          <a:noFill/>
          <a:ln>
            <a:noFill/>
          </a:ln>
        </p:spPr>
      </p:pic>
      <p:sp>
        <p:nvSpPr>
          <p:cNvPr id="340" name="Google Shape;340;p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37"/>
          <p:cNvSpPr txBox="1"/>
          <p:nvPr>
            <p:ph type="ctrTitle"/>
          </p:nvPr>
        </p:nvSpPr>
        <p:spPr>
          <a:xfrm flipH="1">
            <a:off x="6328706" y="656525"/>
            <a:ext cx="1861500" cy="2272500"/>
          </a:xfrm>
          <a:prstGeom prst="rect">
            <a:avLst/>
          </a:prstGeom>
          <a:noFill/>
          <a:ln>
            <a:noFill/>
          </a:ln>
        </p:spPr>
        <p:txBody>
          <a:bodyPr anchorCtr="0" anchor="b"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INTERNATIONAL CONFERENCE ON LEARNING REPRESENTATIONS</a:t>
            </a:r>
            <a:endParaRPr/>
          </a:p>
        </p:txBody>
      </p:sp>
      <p:sp>
        <p:nvSpPr>
          <p:cNvPr id="444" name="Google Shape;444;p37"/>
          <p:cNvSpPr txBox="1"/>
          <p:nvPr>
            <p:ph idx="1" type="subTitle"/>
          </p:nvPr>
        </p:nvSpPr>
        <p:spPr>
          <a:xfrm>
            <a:off x="6249351" y="3330800"/>
            <a:ext cx="1940700" cy="233700"/>
          </a:xfrm>
          <a:prstGeom prst="rect">
            <a:avLst/>
          </a:prstGeom>
        </p:spPr>
        <p:txBody>
          <a:bodyPr anchorCtr="0" anchor="t" bIns="34275" lIns="68575" spcFirstLastPara="1" rIns="68575" wrap="square" tIns="34275">
            <a:noAutofit/>
          </a:bodyPr>
          <a:lstStyle/>
          <a:p>
            <a:pPr indent="0" lvl="0" marL="0" marR="0" rtl="0" algn="l">
              <a:lnSpc>
                <a:spcPct val="100000"/>
              </a:lnSpc>
              <a:spcBef>
                <a:spcPts val="800"/>
              </a:spcBef>
              <a:spcAft>
                <a:spcPts val="0"/>
              </a:spcAft>
              <a:buNone/>
            </a:pPr>
            <a:r>
              <a:rPr lang="es-ES"/>
              <a:t>Since 2013</a:t>
            </a:r>
            <a:endParaRPr/>
          </a:p>
          <a:p>
            <a:pPr indent="0" lvl="0" marL="0" marR="0" rtl="0" algn="l">
              <a:lnSpc>
                <a:spcPct val="100000"/>
              </a:lnSpc>
              <a:spcBef>
                <a:spcPts val="800"/>
              </a:spcBef>
              <a:spcAft>
                <a:spcPts val="0"/>
              </a:spcAft>
              <a:buNone/>
            </a:pPr>
            <a:r>
              <a:rPr lang="es-ES"/>
              <a:t>R</a:t>
            </a:r>
            <a:r>
              <a:rPr lang="es-ES"/>
              <a:t>esearch on all aspects of deep learning </a:t>
            </a:r>
            <a:endParaRPr/>
          </a:p>
        </p:txBody>
      </p:sp>
      <p:pic>
        <p:nvPicPr>
          <p:cNvPr id="445" name="Google Shape;445;p37"/>
          <p:cNvPicPr preferRelativeResize="0"/>
          <p:nvPr/>
        </p:nvPicPr>
        <p:blipFill>
          <a:blip r:embed="rId3">
            <a:alphaModFix/>
          </a:blip>
          <a:stretch>
            <a:fillRect/>
          </a:stretch>
        </p:blipFill>
        <p:spPr>
          <a:xfrm>
            <a:off x="7045552" y="656525"/>
            <a:ext cx="1050175" cy="1061350"/>
          </a:xfrm>
          <a:prstGeom prst="rect">
            <a:avLst/>
          </a:prstGeom>
          <a:noFill/>
          <a:ln>
            <a:noFill/>
          </a:ln>
        </p:spPr>
      </p:pic>
      <p:pic>
        <p:nvPicPr>
          <p:cNvPr id="446" name="Google Shape;446;p37" title="Points scored"/>
          <p:cNvPicPr preferRelativeResize="0"/>
          <p:nvPr/>
        </p:nvPicPr>
        <p:blipFill>
          <a:blip r:embed="rId4">
            <a:alphaModFix/>
          </a:blip>
          <a:stretch>
            <a:fillRect/>
          </a:stretch>
        </p:blipFill>
        <p:spPr>
          <a:xfrm>
            <a:off x="1360975" y="1101575"/>
            <a:ext cx="4605849" cy="2847974"/>
          </a:xfrm>
          <a:prstGeom prst="rect">
            <a:avLst/>
          </a:prstGeom>
          <a:noFill/>
          <a:ln>
            <a:noFill/>
          </a:ln>
        </p:spPr>
      </p:pic>
      <p:sp>
        <p:nvSpPr>
          <p:cNvPr id="447" name="Google Shape;447;p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8"/>
          <p:cNvSpPr txBox="1"/>
          <p:nvPr>
            <p:ph type="ctrTitle"/>
          </p:nvPr>
        </p:nvSpPr>
        <p:spPr>
          <a:xfrm flipH="1">
            <a:off x="799801" y="656525"/>
            <a:ext cx="1628700" cy="22725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0000"/>
              </a:buClr>
              <a:buSzPts val="800"/>
              <a:buFont typeface="Arial"/>
              <a:buNone/>
            </a:pPr>
            <a:r>
              <a:t/>
            </a:r>
            <a:endParaRPr/>
          </a:p>
          <a:p>
            <a:pPr indent="0" lvl="0" marL="0" marR="0" rtl="0" algn="l">
              <a:lnSpc>
                <a:spcPct val="90000"/>
              </a:lnSpc>
              <a:spcBef>
                <a:spcPts val="0"/>
              </a:spcBef>
              <a:spcAft>
                <a:spcPts val="0"/>
              </a:spcAft>
              <a:buClr>
                <a:srgbClr val="000000"/>
              </a:buClr>
              <a:buSzPts val="800"/>
              <a:buFont typeface="Arial"/>
              <a:buNone/>
            </a:pPr>
            <a:r>
              <a:rPr lang="es-ES"/>
              <a:t>CONFERENCE ON NEURAL INFORMATION PROCESSING SYSTEMS</a:t>
            </a:r>
            <a:endParaRPr/>
          </a:p>
        </p:txBody>
      </p:sp>
      <p:sp>
        <p:nvSpPr>
          <p:cNvPr id="453" name="Google Shape;453;p38"/>
          <p:cNvSpPr txBox="1"/>
          <p:nvPr>
            <p:ph idx="1" type="subTitle"/>
          </p:nvPr>
        </p:nvSpPr>
        <p:spPr>
          <a:xfrm>
            <a:off x="799800" y="3026000"/>
            <a:ext cx="1925400" cy="1591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Since 1987</a:t>
            </a:r>
            <a:endParaRPr/>
          </a:p>
          <a:p>
            <a:pPr indent="0" lvl="0" marL="0" rtl="0" algn="l">
              <a:lnSpc>
                <a:spcPct val="90000"/>
              </a:lnSpc>
              <a:spcBef>
                <a:spcPts val="1000"/>
              </a:spcBef>
              <a:spcAft>
                <a:spcPts val="0"/>
              </a:spcAft>
              <a:buClr>
                <a:srgbClr val="3F3F3F"/>
              </a:buClr>
              <a:buSzPts val="1800"/>
              <a:buFont typeface="Arial"/>
              <a:buNone/>
            </a:pPr>
            <a:r>
              <a:rPr lang="es-ES"/>
              <a:t>The largest conference in AI </a:t>
            </a:r>
            <a:endParaRPr/>
          </a:p>
          <a:p>
            <a:pPr indent="0" lvl="0" marL="0" marR="0" rtl="0" algn="l">
              <a:lnSpc>
                <a:spcPct val="100000"/>
              </a:lnSpc>
              <a:spcBef>
                <a:spcPts val="800"/>
              </a:spcBef>
              <a:spcAft>
                <a:spcPts val="0"/>
              </a:spcAft>
              <a:buNone/>
            </a:pPr>
            <a:r>
              <a:rPr lang="es-ES"/>
              <a:t>NIPS Experiment (2014)</a:t>
            </a:r>
            <a:endParaRPr/>
          </a:p>
        </p:txBody>
      </p:sp>
      <p:pic>
        <p:nvPicPr>
          <p:cNvPr id="454" name="Google Shape;454;p38" title="Points scored"/>
          <p:cNvPicPr preferRelativeResize="0"/>
          <p:nvPr/>
        </p:nvPicPr>
        <p:blipFill>
          <a:blip r:embed="rId3">
            <a:alphaModFix/>
          </a:blip>
          <a:stretch>
            <a:fillRect/>
          </a:stretch>
        </p:blipFill>
        <p:spPr>
          <a:xfrm>
            <a:off x="3301725" y="1520750"/>
            <a:ext cx="5092899" cy="3195787"/>
          </a:xfrm>
          <a:prstGeom prst="rect">
            <a:avLst/>
          </a:prstGeom>
          <a:noFill/>
          <a:ln>
            <a:noFill/>
          </a:ln>
        </p:spPr>
      </p:pic>
      <p:pic>
        <p:nvPicPr>
          <p:cNvPr id="455" name="Google Shape;455;p38"/>
          <p:cNvPicPr preferRelativeResize="0"/>
          <p:nvPr/>
        </p:nvPicPr>
        <p:blipFill rotWithShape="1">
          <a:blip r:embed="rId4">
            <a:alphaModFix/>
          </a:blip>
          <a:srcRect b="5139" l="0" r="7587" t="4842"/>
          <a:stretch/>
        </p:blipFill>
        <p:spPr>
          <a:xfrm>
            <a:off x="877425" y="463750"/>
            <a:ext cx="968625" cy="943400"/>
          </a:xfrm>
          <a:prstGeom prst="rect">
            <a:avLst/>
          </a:prstGeom>
          <a:noFill/>
          <a:ln>
            <a:noFill/>
          </a:ln>
        </p:spPr>
      </p:pic>
      <p:sp>
        <p:nvSpPr>
          <p:cNvPr id="456" name="Google Shape;456;p38"/>
          <p:cNvSpPr txBox="1"/>
          <p:nvPr/>
        </p:nvSpPr>
        <p:spPr>
          <a:xfrm>
            <a:off x="3396850" y="953700"/>
            <a:ext cx="19254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700">
                <a:solidFill>
                  <a:srgbClr val="FFFFFF"/>
                </a:solidFill>
                <a:latin typeface="Roboto Light"/>
                <a:ea typeface="Roboto Light"/>
                <a:cs typeface="Roboto Light"/>
                <a:sym typeface="Roboto Light"/>
              </a:rPr>
              <a:t>NIPS Experiment</a:t>
            </a:r>
            <a:endParaRPr sz="1700">
              <a:solidFill>
                <a:srgbClr val="FFFFFF"/>
              </a:solidFill>
              <a:latin typeface="Roboto Light"/>
              <a:ea typeface="Roboto Light"/>
              <a:cs typeface="Roboto Light"/>
              <a:sym typeface="Roboto Light"/>
            </a:endParaRPr>
          </a:p>
        </p:txBody>
      </p:sp>
      <p:sp>
        <p:nvSpPr>
          <p:cNvPr id="457" name="Google Shape;457;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39"/>
          <p:cNvSpPr txBox="1"/>
          <p:nvPr>
            <p:ph type="ctrTitle"/>
          </p:nvPr>
        </p:nvSpPr>
        <p:spPr>
          <a:xfrm flipH="1">
            <a:off x="6328706" y="656525"/>
            <a:ext cx="1861500" cy="22725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arXiv</a:t>
            </a:r>
            <a:endParaRPr/>
          </a:p>
        </p:txBody>
      </p:sp>
      <p:sp>
        <p:nvSpPr>
          <p:cNvPr id="463" name="Google Shape;463;p39"/>
          <p:cNvSpPr txBox="1"/>
          <p:nvPr>
            <p:ph idx="1" type="subTitle"/>
          </p:nvPr>
        </p:nvSpPr>
        <p:spPr>
          <a:xfrm>
            <a:off x="6249350" y="2175275"/>
            <a:ext cx="1940700" cy="2272500"/>
          </a:xfrm>
          <a:prstGeom prst="rect">
            <a:avLst/>
          </a:prstGeom>
        </p:spPr>
        <p:txBody>
          <a:bodyPr anchorCtr="0" anchor="t" bIns="34275" lIns="68575" spcFirstLastPara="1" rIns="68575" wrap="square" tIns="34275">
            <a:noAutofit/>
          </a:bodyPr>
          <a:lstStyle/>
          <a:p>
            <a:pPr indent="0" lvl="0" marL="0" rtl="0" algn="l">
              <a:lnSpc>
                <a:spcPct val="90000"/>
              </a:lnSpc>
              <a:spcBef>
                <a:spcPts val="1000"/>
              </a:spcBef>
              <a:spcAft>
                <a:spcPts val="0"/>
              </a:spcAft>
              <a:buNone/>
            </a:pPr>
            <a:r>
              <a:rPr lang="es-ES"/>
              <a:t>Open access to 1,628,829 e-prints</a:t>
            </a:r>
            <a:endParaRPr/>
          </a:p>
          <a:p>
            <a:pPr indent="0" lvl="0" marL="0" marR="0" rtl="0" algn="l">
              <a:lnSpc>
                <a:spcPct val="100000"/>
              </a:lnSpc>
              <a:spcBef>
                <a:spcPts val="800"/>
              </a:spcBef>
              <a:spcAft>
                <a:spcPts val="0"/>
              </a:spcAft>
              <a:buNone/>
            </a:pPr>
            <a:r>
              <a:rPr lang="es-ES"/>
              <a:t>Owned and operated b</a:t>
            </a:r>
            <a:r>
              <a:rPr lang="es-ES"/>
              <a:t>y Cornell University</a:t>
            </a:r>
            <a:endParaRPr/>
          </a:p>
          <a:p>
            <a:pPr indent="0" lvl="0" marL="0" marR="0" rtl="0" algn="l">
              <a:lnSpc>
                <a:spcPct val="100000"/>
              </a:lnSpc>
              <a:spcBef>
                <a:spcPts val="800"/>
              </a:spcBef>
              <a:spcAft>
                <a:spcPts val="0"/>
              </a:spcAft>
              <a:buNone/>
            </a:pPr>
            <a:r>
              <a:rPr lang="es-ES"/>
              <a:t>Not specific to Machine Learning but open to all fields</a:t>
            </a:r>
            <a:endParaRPr/>
          </a:p>
        </p:txBody>
      </p:sp>
      <p:pic>
        <p:nvPicPr>
          <p:cNvPr id="464" name="Google Shape;464;p39"/>
          <p:cNvPicPr preferRelativeResize="0"/>
          <p:nvPr/>
        </p:nvPicPr>
        <p:blipFill>
          <a:blip r:embed="rId3">
            <a:alphaModFix/>
          </a:blip>
          <a:stretch>
            <a:fillRect/>
          </a:stretch>
        </p:blipFill>
        <p:spPr>
          <a:xfrm>
            <a:off x="3083425" y="2175279"/>
            <a:ext cx="1861500" cy="1005169"/>
          </a:xfrm>
          <a:prstGeom prst="rect">
            <a:avLst/>
          </a:prstGeom>
          <a:noFill/>
          <a:ln>
            <a:noFill/>
          </a:ln>
        </p:spPr>
      </p:pic>
      <p:sp>
        <p:nvSpPr>
          <p:cNvPr id="465" name="Google Shape;465;p3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469" name="Shape 469"/>
        <p:cNvGrpSpPr/>
        <p:nvPr/>
      </p:nvGrpSpPr>
      <p:grpSpPr>
        <a:xfrm>
          <a:off x="0" y="0"/>
          <a:ext cx="0" cy="0"/>
          <a:chOff x="0" y="0"/>
          <a:chExt cx="0" cy="0"/>
        </a:xfrm>
      </p:grpSpPr>
      <p:sp>
        <p:nvSpPr>
          <p:cNvPr id="470" name="Google Shape;470;p40"/>
          <p:cNvSpPr txBox="1"/>
          <p:nvPr>
            <p:ph idx="1" type="subTitle"/>
          </p:nvPr>
        </p:nvSpPr>
        <p:spPr>
          <a:xfrm flipH="1">
            <a:off x="2144150" y="2211375"/>
            <a:ext cx="3942900" cy="72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DATA ANALYTICS</a:t>
            </a:r>
            <a:endParaRPr b="0"/>
          </a:p>
        </p:txBody>
      </p:sp>
      <p:sp>
        <p:nvSpPr>
          <p:cNvPr id="471" name="Google Shape;471;p40"/>
          <p:cNvSpPr txBox="1"/>
          <p:nvPr>
            <p:ph type="title"/>
          </p:nvPr>
        </p:nvSpPr>
        <p:spPr>
          <a:xfrm>
            <a:off x="2143975" y="1562675"/>
            <a:ext cx="1529700" cy="72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0" lang="es-ES"/>
              <a:t>0</a:t>
            </a:r>
            <a:r>
              <a:rPr lang="es-ES"/>
              <a:t>2</a:t>
            </a:r>
            <a:endParaRPr b="0"/>
          </a:p>
        </p:txBody>
      </p:sp>
      <p:sp>
        <p:nvSpPr>
          <p:cNvPr id="472" name="Google Shape;472;p40"/>
          <p:cNvSpPr txBox="1"/>
          <p:nvPr>
            <p:ph idx="2" type="subTitle"/>
          </p:nvPr>
        </p:nvSpPr>
        <p:spPr>
          <a:xfrm flipH="1">
            <a:off x="2144100" y="2988275"/>
            <a:ext cx="3550500" cy="76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400"/>
              <a:t>Data</a:t>
            </a:r>
            <a:r>
              <a:rPr lang="es-ES" sz="1400"/>
              <a:t> &amp; Insights</a:t>
            </a:r>
            <a:endParaRPr sz="1400"/>
          </a:p>
        </p:txBody>
      </p:sp>
      <p:sp>
        <p:nvSpPr>
          <p:cNvPr id="473" name="Google Shape;473;p4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477" name="Shape 477"/>
        <p:cNvGrpSpPr/>
        <p:nvPr/>
      </p:nvGrpSpPr>
      <p:grpSpPr>
        <a:xfrm>
          <a:off x="0" y="0"/>
          <a:ext cx="0" cy="0"/>
          <a:chOff x="0" y="0"/>
          <a:chExt cx="0" cy="0"/>
        </a:xfrm>
      </p:grpSpPr>
      <p:sp>
        <p:nvSpPr>
          <p:cNvPr id="478" name="Google Shape;478;p41"/>
          <p:cNvSpPr txBox="1"/>
          <p:nvPr>
            <p:ph type="ctrTitle"/>
          </p:nvPr>
        </p:nvSpPr>
        <p:spPr>
          <a:xfrm flipH="1">
            <a:off x="2112875" y="1950950"/>
            <a:ext cx="20844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A Dataset of </a:t>
            </a:r>
            <a:endParaRPr/>
          </a:p>
          <a:p>
            <a:pPr indent="0" lvl="0" marL="0" rtl="0" algn="r">
              <a:lnSpc>
                <a:spcPct val="90000"/>
              </a:lnSpc>
              <a:spcBef>
                <a:spcPts val="0"/>
              </a:spcBef>
              <a:spcAft>
                <a:spcPts val="0"/>
              </a:spcAft>
              <a:buClr>
                <a:schemeClr val="dk1"/>
              </a:buClr>
              <a:buSzPts val="2400"/>
              <a:buFont typeface="Nunito Sans Black"/>
              <a:buNone/>
            </a:pPr>
            <a:r>
              <a:rPr lang="es-ES"/>
              <a:t>Peer Reviews: </a:t>
            </a:r>
            <a:endParaRPr/>
          </a:p>
          <a:p>
            <a:pPr indent="0" lvl="0" marL="0" rtl="0" algn="r">
              <a:lnSpc>
                <a:spcPct val="90000"/>
              </a:lnSpc>
              <a:spcBef>
                <a:spcPts val="0"/>
              </a:spcBef>
              <a:spcAft>
                <a:spcPts val="0"/>
              </a:spcAft>
              <a:buClr>
                <a:schemeClr val="dk1"/>
              </a:buClr>
              <a:buSzPts val="2400"/>
              <a:buFont typeface="Nunito Sans Black"/>
              <a:buNone/>
            </a:pPr>
            <a:r>
              <a:rPr lang="es-ES"/>
              <a:t>PeerRead</a:t>
            </a:r>
            <a:endParaRPr/>
          </a:p>
          <a:p>
            <a:pPr indent="0" lvl="0" marL="0" rtl="0" algn="r">
              <a:lnSpc>
                <a:spcPct val="90000"/>
              </a:lnSpc>
              <a:spcBef>
                <a:spcPts val="0"/>
              </a:spcBef>
              <a:spcAft>
                <a:spcPts val="0"/>
              </a:spcAft>
              <a:buClr>
                <a:schemeClr val="dk1"/>
              </a:buClr>
              <a:buSzPts val="2400"/>
              <a:buFont typeface="Nunito Sans Black"/>
              <a:buNone/>
            </a:pPr>
            <a:r>
              <a:t/>
            </a:r>
            <a:endParaRPr/>
          </a:p>
        </p:txBody>
      </p:sp>
      <p:sp>
        <p:nvSpPr>
          <p:cNvPr id="479" name="Google Shape;479;p41"/>
          <p:cNvSpPr txBox="1"/>
          <p:nvPr>
            <p:ph idx="1" type="subTitle"/>
          </p:nvPr>
        </p:nvSpPr>
        <p:spPr>
          <a:xfrm>
            <a:off x="4598725" y="1815150"/>
            <a:ext cx="4367400" cy="15132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Calibri"/>
              <a:buNone/>
            </a:pPr>
            <a:r>
              <a:rPr lang="es-ES"/>
              <a:t>Paper based on the p</a:t>
            </a:r>
            <a:r>
              <a:rPr lang="es-ES"/>
              <a:t>ublicly available dataset creation</a:t>
            </a:r>
            <a:endParaRPr/>
          </a:p>
          <a:p>
            <a:pPr indent="0" lvl="0" marL="0" marR="0" rtl="0" algn="l">
              <a:lnSpc>
                <a:spcPct val="100000"/>
              </a:lnSpc>
              <a:spcBef>
                <a:spcPts val="0"/>
              </a:spcBef>
              <a:spcAft>
                <a:spcPts val="0"/>
              </a:spcAft>
              <a:buClr>
                <a:schemeClr val="dk1"/>
              </a:buClr>
              <a:buSzPts val="900"/>
              <a:buFont typeface="Calibri"/>
              <a:buNone/>
            </a:pPr>
            <a:r>
              <a:t/>
            </a:r>
            <a:endParaRPr/>
          </a:p>
          <a:p>
            <a:pPr indent="0" lvl="0" marL="0" marR="0" rtl="0" algn="l">
              <a:lnSpc>
                <a:spcPct val="100000"/>
              </a:lnSpc>
              <a:spcBef>
                <a:spcPts val="0"/>
              </a:spcBef>
              <a:spcAft>
                <a:spcPts val="0"/>
              </a:spcAft>
              <a:buClr>
                <a:schemeClr val="dk1"/>
              </a:buClr>
              <a:buSzPts val="900"/>
              <a:buFont typeface="Calibri"/>
              <a:buNone/>
            </a:pPr>
            <a:r>
              <a:rPr lang="es-ES"/>
              <a:t>Basic predictions on the dataset:</a:t>
            </a:r>
            <a:endParaRPr/>
          </a:p>
          <a:p>
            <a:pPr indent="457200" lvl="0" marL="0" marR="0" rtl="0" algn="l">
              <a:lnSpc>
                <a:spcPct val="100000"/>
              </a:lnSpc>
              <a:spcBef>
                <a:spcPts val="0"/>
              </a:spcBef>
              <a:spcAft>
                <a:spcPts val="0"/>
              </a:spcAft>
              <a:buClr>
                <a:schemeClr val="dk1"/>
              </a:buClr>
              <a:buSzPts val="900"/>
              <a:buFont typeface="Calibri"/>
              <a:buNone/>
            </a:pPr>
            <a:r>
              <a:t/>
            </a:r>
            <a:endParaRPr/>
          </a:p>
          <a:p>
            <a:pPr indent="457200" lvl="0" marL="0" marR="0" rtl="0" algn="l">
              <a:lnSpc>
                <a:spcPct val="100000"/>
              </a:lnSpc>
              <a:spcBef>
                <a:spcPts val="0"/>
              </a:spcBef>
              <a:spcAft>
                <a:spcPts val="0"/>
              </a:spcAft>
              <a:buClr>
                <a:schemeClr val="dk1"/>
              </a:buClr>
              <a:buSzPts val="900"/>
              <a:buFont typeface="Calibri"/>
              <a:buNone/>
            </a:pPr>
            <a:r>
              <a:rPr lang="es-ES"/>
              <a:t>Acceptance classification based on the paper drafts</a:t>
            </a:r>
            <a:endParaRPr/>
          </a:p>
          <a:p>
            <a:pPr indent="0" lvl="0" marL="457200" marR="0" rtl="0" algn="l">
              <a:lnSpc>
                <a:spcPct val="100000"/>
              </a:lnSpc>
              <a:spcBef>
                <a:spcPts val="0"/>
              </a:spcBef>
              <a:spcAft>
                <a:spcPts val="0"/>
              </a:spcAft>
              <a:buClr>
                <a:schemeClr val="dk1"/>
              </a:buClr>
              <a:buSzPts val="900"/>
              <a:buFont typeface="Calibri"/>
              <a:buNone/>
            </a:pPr>
            <a:r>
              <a:t/>
            </a:r>
            <a:endParaRPr/>
          </a:p>
          <a:p>
            <a:pPr indent="0" lvl="0" marL="457200" marR="0" rtl="0" algn="l">
              <a:lnSpc>
                <a:spcPct val="100000"/>
              </a:lnSpc>
              <a:spcBef>
                <a:spcPts val="0"/>
              </a:spcBef>
              <a:spcAft>
                <a:spcPts val="0"/>
              </a:spcAft>
              <a:buClr>
                <a:schemeClr val="dk1"/>
              </a:buClr>
              <a:buSzPts val="900"/>
              <a:buFont typeface="Calibri"/>
              <a:buNone/>
            </a:pPr>
            <a:r>
              <a:rPr lang="es-ES"/>
              <a:t>Aspect score prediction based on the reviews</a:t>
            </a:r>
            <a:endParaRPr/>
          </a:p>
          <a:p>
            <a:pPr indent="0" lvl="0" marL="0" marR="0" rtl="0" algn="l">
              <a:lnSpc>
                <a:spcPct val="100000"/>
              </a:lnSpc>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t/>
            </a:r>
            <a:endParaRPr/>
          </a:p>
        </p:txBody>
      </p:sp>
      <p:sp>
        <p:nvSpPr>
          <p:cNvPr id="480" name="Google Shape;480;p41"/>
          <p:cNvSpPr/>
          <p:nvPr/>
        </p:nvSpPr>
        <p:spPr>
          <a:xfrm>
            <a:off x="4448785" y="1719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81" name="Google Shape;481;p41"/>
          <p:cNvSpPr/>
          <p:nvPr/>
        </p:nvSpPr>
        <p:spPr>
          <a:xfrm>
            <a:off x="4448785" y="21052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82" name="Google Shape;482;p41"/>
          <p:cNvSpPr txBox="1"/>
          <p:nvPr/>
        </p:nvSpPr>
        <p:spPr>
          <a:xfrm>
            <a:off x="4756800" y="2375125"/>
            <a:ext cx="386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483" name="Google Shape;483;p41"/>
          <p:cNvSpPr txBox="1"/>
          <p:nvPr/>
        </p:nvSpPr>
        <p:spPr>
          <a:xfrm>
            <a:off x="4756800" y="2741325"/>
            <a:ext cx="386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484" name="Google Shape;484;p4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42"/>
          <p:cNvSpPr txBox="1"/>
          <p:nvPr>
            <p:ph type="ctrTitle"/>
          </p:nvPr>
        </p:nvSpPr>
        <p:spPr>
          <a:xfrm flipH="1">
            <a:off x="6053138" y="827965"/>
            <a:ext cx="2308500" cy="34839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1800"/>
              <a:buFont typeface="Nunito Sans Black"/>
              <a:buNone/>
            </a:pPr>
            <a:r>
              <a:rPr lang="es-ES" sz="3000"/>
              <a:t>DATASETS</a:t>
            </a:r>
            <a:endParaRPr sz="3000"/>
          </a:p>
        </p:txBody>
      </p:sp>
      <p:graphicFrame>
        <p:nvGraphicFramePr>
          <p:cNvPr id="490" name="Google Shape;490;p42"/>
          <p:cNvGraphicFramePr/>
          <p:nvPr/>
        </p:nvGraphicFramePr>
        <p:xfrm>
          <a:off x="978756" y="1075042"/>
          <a:ext cx="3000000" cy="3000000"/>
        </p:xfrm>
        <a:graphic>
          <a:graphicData uri="http://schemas.openxmlformats.org/drawingml/2006/table">
            <a:tbl>
              <a:tblPr>
                <a:noFill/>
                <a:tableStyleId>{F644A1AB-1AEE-440B-9339-A6DFA8914D44}</a:tableStyleId>
              </a:tblPr>
              <a:tblGrid>
                <a:gridCol w="963600"/>
                <a:gridCol w="1457125"/>
                <a:gridCol w="1452575"/>
                <a:gridCol w="1452525"/>
              </a:tblGrid>
              <a:tr h="577300">
                <a:tc>
                  <a:txBody>
                    <a:bodyPr/>
                    <a:lstStyle/>
                    <a:p>
                      <a:pPr indent="0" lvl="0" marL="0" rtl="0" algn="l">
                        <a:spcBef>
                          <a:spcPts val="0"/>
                        </a:spcBef>
                        <a:spcAft>
                          <a:spcPts val="0"/>
                        </a:spcAft>
                        <a:buNone/>
                      </a:pPr>
                      <a:r>
                        <a:t/>
                      </a:r>
                      <a:endParaRPr>
                        <a:solidFill>
                          <a:srgbClr val="4E48AB"/>
                        </a:solidFill>
                        <a:latin typeface="Ubuntu Light"/>
                        <a:ea typeface="Ubuntu Light"/>
                        <a:cs typeface="Ubuntu Light"/>
                        <a:sym typeface="Ubuntu Light"/>
                      </a:endParaRPr>
                    </a:p>
                  </a:txBody>
                  <a:tcPr marT="51425" marB="51425" marR="68575" marL="68575" anchor="ctr">
                    <a:lnL cap="flat" cmpd="sng" w="28575">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 of papers</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Reviews</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Clr>
                          <a:srgbClr val="000000"/>
                        </a:buClr>
                        <a:buSzPts val="800"/>
                        <a:buFont typeface="Arial"/>
                        <a:buNone/>
                      </a:pPr>
                      <a:r>
                        <a:rPr lang="es-ES">
                          <a:solidFill>
                            <a:srgbClr val="FFFFFF"/>
                          </a:solidFill>
                          <a:latin typeface="Squada One"/>
                          <a:ea typeface="Squada One"/>
                          <a:cs typeface="Squada One"/>
                          <a:sym typeface="Squada One"/>
                        </a:rPr>
                        <a:t>Accepted / Rejected</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r>
              <a:tr h="599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ACL 2017</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137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Clr>
                          <a:srgbClr val="000000"/>
                        </a:buClr>
                        <a:buFont typeface="Arial"/>
                        <a:buNone/>
                      </a:pPr>
                      <a:r>
                        <a:rPr lang="es-ES">
                          <a:solidFill>
                            <a:srgbClr val="FFFFFF"/>
                          </a:solidFill>
                          <a:latin typeface="Times New Roman"/>
                          <a:ea typeface="Times New Roman"/>
                          <a:cs typeface="Times New Roman"/>
                          <a:sym typeface="Times New Roman"/>
                        </a:rPr>
                        <a:t>✓</a:t>
                      </a:r>
                      <a:endParaRPr>
                        <a:solidFill>
                          <a:srgbClr val="FFFFFF"/>
                        </a:solidFill>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chemeClr val="lt1"/>
                          </a:solidFill>
                          <a:latin typeface="Roboto Slab Regular"/>
                          <a:ea typeface="Roboto Slab Regular"/>
                          <a:cs typeface="Roboto Slab Regular"/>
                          <a:sym typeface="Roboto Slab Regular"/>
                        </a:rPr>
                        <a:t>99 / 38</a:t>
                      </a:r>
                      <a:endParaRPr>
                        <a:solidFill>
                          <a:srgbClr val="FFFFFF"/>
                        </a:solidFill>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ICLR 2017</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427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Times New Roman"/>
                          <a:ea typeface="Times New Roman"/>
                          <a:cs typeface="Times New Roman"/>
                          <a:sym typeface="Times New Roman"/>
                        </a:rPr>
                        <a:t>✓</a:t>
                      </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172 / 255</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CoNLL 2016</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22</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Times New Roman"/>
                          <a:ea typeface="Times New Roman"/>
                          <a:cs typeface="Times New Roman"/>
                          <a:sym typeface="Times New Roman"/>
                        </a:rPr>
                        <a:t>✓</a:t>
                      </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chemeClr val="lt1"/>
                          </a:solidFill>
                          <a:latin typeface="Roboto Slab Regular"/>
                          <a:ea typeface="Roboto Slab Regular"/>
                          <a:cs typeface="Roboto Slab Regular"/>
                          <a:sym typeface="Roboto Slab Regular"/>
                        </a:rPr>
                        <a:t>11 / 11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NIPS 2014-2016</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1,382</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Times New Roman"/>
                          <a:ea typeface="Times New Roman"/>
                          <a:cs typeface="Times New Roman"/>
                          <a:sym typeface="Times New Roman"/>
                        </a:rPr>
                        <a:t>✓</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1,382 / 0</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arXiv 2007-2017</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11,778</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Clr>
                          <a:srgbClr val="000000"/>
                        </a:buClr>
                        <a:buFont typeface="Arial"/>
                        <a:buNone/>
                      </a:pPr>
                      <a:r>
                        <a:rPr lang="es-ES">
                          <a:solidFill>
                            <a:srgbClr val="FFFFFF"/>
                          </a:solidFill>
                          <a:latin typeface="Times New Roman"/>
                          <a:ea typeface="Times New Roman"/>
                          <a:cs typeface="Times New Roman"/>
                          <a:sym typeface="Times New Roman"/>
                        </a:rPr>
                        <a:t>✕</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2,891 / 8,887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491" name="Google Shape;491;p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3"/>
          <p:cNvSpPr/>
          <p:nvPr/>
        </p:nvSpPr>
        <p:spPr>
          <a:xfrm>
            <a:off x="-428625" y="-142875"/>
            <a:ext cx="9894000" cy="53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graphicFrame>
        <p:nvGraphicFramePr>
          <p:cNvPr id="499" name="Google Shape;499;p43"/>
          <p:cNvGraphicFramePr/>
          <p:nvPr/>
        </p:nvGraphicFramePr>
        <p:xfrm>
          <a:off x="966831" y="1003442"/>
          <a:ext cx="3000000" cy="3000000"/>
        </p:xfrm>
        <a:graphic>
          <a:graphicData uri="http://schemas.openxmlformats.org/drawingml/2006/table">
            <a:tbl>
              <a:tblPr>
                <a:noFill/>
                <a:tableStyleId>{F644A1AB-1AEE-440B-9339-A6DFA8914D44}</a:tableStyleId>
              </a:tblPr>
              <a:tblGrid>
                <a:gridCol w="963600"/>
                <a:gridCol w="1457125"/>
                <a:gridCol w="1452575"/>
                <a:gridCol w="1452525"/>
              </a:tblGrid>
              <a:tr h="577300">
                <a:tc>
                  <a:txBody>
                    <a:bodyPr/>
                    <a:lstStyle/>
                    <a:p>
                      <a:pPr indent="0" lvl="0" marL="0" rtl="0" algn="l">
                        <a:spcBef>
                          <a:spcPts val="0"/>
                        </a:spcBef>
                        <a:spcAft>
                          <a:spcPts val="0"/>
                        </a:spcAft>
                        <a:buNone/>
                      </a:pPr>
                      <a:r>
                        <a:t/>
                      </a:r>
                      <a:endParaRPr b="1">
                        <a:latin typeface="Ubuntu"/>
                        <a:ea typeface="Ubuntu"/>
                        <a:cs typeface="Ubuntu"/>
                        <a:sym typeface="Ubuntu"/>
                      </a:endParaRPr>
                    </a:p>
                  </a:txBody>
                  <a:tcPr marT="51425" marB="51425" marR="68575" marL="68575" anchor="ctr">
                    <a:lnL cap="flat" cmpd="sng" w="28575">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Squada One"/>
                          <a:ea typeface="Squada One"/>
                          <a:cs typeface="Squada One"/>
                          <a:sym typeface="Squada One"/>
                        </a:rPr>
                        <a:t># of papers</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None/>
                      </a:pPr>
                      <a:r>
                        <a:rPr b="1" lang="es-ES">
                          <a:latin typeface="Squada One"/>
                          <a:ea typeface="Squada One"/>
                          <a:cs typeface="Squada One"/>
                          <a:sym typeface="Squada One"/>
                        </a:rPr>
                        <a:t>Reviews</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a:txBody>
                    <a:bodyPr/>
                    <a:lstStyle/>
                    <a:p>
                      <a:pPr indent="0" lvl="0" marL="0" rtl="0" algn="ctr">
                        <a:spcBef>
                          <a:spcPts val="0"/>
                        </a:spcBef>
                        <a:spcAft>
                          <a:spcPts val="0"/>
                        </a:spcAft>
                        <a:buClr>
                          <a:srgbClr val="000000"/>
                        </a:buClr>
                        <a:buSzPts val="800"/>
                        <a:buFont typeface="Arial"/>
                        <a:buNone/>
                      </a:pPr>
                      <a:r>
                        <a:rPr b="1" lang="es-ES">
                          <a:latin typeface="Squada One"/>
                          <a:ea typeface="Squada One"/>
                          <a:cs typeface="Squada One"/>
                          <a:sym typeface="Squada One"/>
                        </a:rPr>
                        <a:t>Accepted / Rejected</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r>
              <a:tr h="599950">
                <a:tc>
                  <a:txBody>
                    <a:bodyPr/>
                    <a:lstStyle/>
                    <a:p>
                      <a:pPr indent="0" lvl="0" marL="0" rtl="0" algn="ctr">
                        <a:spcBef>
                          <a:spcPts val="0"/>
                        </a:spcBef>
                        <a:spcAft>
                          <a:spcPts val="0"/>
                        </a:spcAft>
                        <a:buNone/>
                      </a:pPr>
                      <a:r>
                        <a:rPr b="1" lang="es-ES">
                          <a:latin typeface="Squada One"/>
                          <a:ea typeface="Squada One"/>
                          <a:cs typeface="Squada One"/>
                          <a:sym typeface="Squada One"/>
                        </a:rPr>
                        <a:t>ACL 2017</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137</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Clr>
                          <a:srgbClr val="000000"/>
                        </a:buClr>
                        <a:buFont typeface="Arial"/>
                        <a:buNone/>
                      </a:pPr>
                      <a:r>
                        <a:rPr b="1" lang="es-ES">
                          <a:latin typeface="Times New Roman"/>
                          <a:ea typeface="Times New Roman"/>
                          <a:cs typeface="Times New Roman"/>
                          <a:sym typeface="Times New Roman"/>
                        </a:rPr>
                        <a:t>✓</a:t>
                      </a:r>
                      <a:endParaRPr b="1"/>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Roboto Slab"/>
                          <a:ea typeface="Roboto Slab"/>
                          <a:cs typeface="Roboto Slab"/>
                          <a:sym typeface="Roboto Slab"/>
                        </a:rPr>
                        <a:t>99 / 38</a:t>
                      </a:r>
                      <a:endParaRPr b="1"/>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b="1" lang="es-ES">
                          <a:latin typeface="Squada One"/>
                          <a:ea typeface="Squada One"/>
                          <a:cs typeface="Squada One"/>
                          <a:sym typeface="Squada One"/>
                        </a:rPr>
                        <a:t>ICLR 2017</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427</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Times New Roman"/>
                          <a:ea typeface="Times New Roman"/>
                          <a:cs typeface="Times New Roman"/>
                          <a:sym typeface="Times New Roman"/>
                        </a:rPr>
                        <a:t>✓</a:t>
                      </a:r>
                      <a:endParaRPr b="1"/>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172 / 255</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b="1" lang="es-ES">
                          <a:latin typeface="Squada One"/>
                          <a:ea typeface="Squada One"/>
                          <a:cs typeface="Squada One"/>
                          <a:sym typeface="Squada One"/>
                        </a:rPr>
                        <a:t>CoNLL 2016</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22</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Times New Roman"/>
                          <a:ea typeface="Times New Roman"/>
                          <a:cs typeface="Times New Roman"/>
                          <a:sym typeface="Times New Roman"/>
                        </a:rPr>
                        <a:t>✓</a:t>
                      </a:r>
                      <a:endParaRPr b="1"/>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Roboto Slab"/>
                          <a:ea typeface="Roboto Slab"/>
                          <a:cs typeface="Roboto Slab"/>
                          <a:sym typeface="Roboto Slab"/>
                        </a:rPr>
                        <a:t>11 / 11</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b="1" lang="es-ES">
                          <a:latin typeface="Squada One"/>
                          <a:ea typeface="Squada One"/>
                          <a:cs typeface="Squada One"/>
                          <a:sym typeface="Squada One"/>
                        </a:rPr>
                        <a:t>NIPS 2014-2016</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b="1" lang="es-ES">
                          <a:latin typeface="Roboto Slab"/>
                          <a:ea typeface="Roboto Slab"/>
                          <a:cs typeface="Roboto Slab"/>
                          <a:sym typeface="Roboto Slab"/>
                        </a:rPr>
                        <a:t>1,382</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latin typeface="Times New Roman"/>
                          <a:ea typeface="Times New Roman"/>
                          <a:cs typeface="Times New Roman"/>
                          <a:sym typeface="Times New Roman"/>
                        </a:rPr>
                        <a:t>✓</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1,382 / 0</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599950">
                <a:tc>
                  <a:txBody>
                    <a:bodyPr/>
                    <a:lstStyle/>
                    <a:p>
                      <a:pPr indent="0" lvl="0" marL="0" rtl="0" algn="ctr">
                        <a:spcBef>
                          <a:spcPts val="0"/>
                        </a:spcBef>
                        <a:spcAft>
                          <a:spcPts val="0"/>
                        </a:spcAft>
                        <a:buNone/>
                      </a:pPr>
                      <a:r>
                        <a:rPr b="1" lang="es-ES">
                          <a:latin typeface="Squada One"/>
                          <a:ea typeface="Squada One"/>
                          <a:cs typeface="Squada One"/>
                          <a:sym typeface="Squada One"/>
                        </a:rPr>
                        <a:t>arXiv 2007-2017</a:t>
                      </a:r>
                      <a:endParaRPr b="1">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b="1" lang="es-ES">
                          <a:latin typeface="Roboto Slab"/>
                          <a:ea typeface="Roboto Slab"/>
                          <a:cs typeface="Roboto Slab"/>
                          <a:sym typeface="Roboto Slab"/>
                        </a:rPr>
                        <a:t>11,778</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Clr>
                          <a:srgbClr val="000000"/>
                        </a:buClr>
                        <a:buFont typeface="Arial"/>
                        <a:buNone/>
                      </a:pPr>
                      <a:r>
                        <a:rPr b="1" lang="es-ES">
                          <a:latin typeface="Times New Roman"/>
                          <a:ea typeface="Times New Roman"/>
                          <a:cs typeface="Times New Roman"/>
                          <a:sym typeface="Times New Roman"/>
                        </a:rPr>
                        <a:t>✕</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s-ES">
                          <a:latin typeface="Roboto Slab"/>
                          <a:ea typeface="Roboto Slab"/>
                          <a:cs typeface="Roboto Slab"/>
                          <a:sym typeface="Roboto Slab"/>
                        </a:rPr>
                        <a:t>2,891 / 8,887</a:t>
                      </a:r>
                      <a:endParaRPr b="1">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cxnSp>
        <p:nvCxnSpPr>
          <p:cNvPr id="500" name="Google Shape;500;p43"/>
          <p:cNvCxnSpPr/>
          <p:nvPr/>
        </p:nvCxnSpPr>
        <p:spPr>
          <a:xfrm>
            <a:off x="1121775" y="2224475"/>
            <a:ext cx="1145700" cy="1145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4"/>
          <p:cNvSpPr txBox="1"/>
          <p:nvPr>
            <p:ph type="ctrTitle"/>
          </p:nvPr>
        </p:nvSpPr>
        <p:spPr>
          <a:xfrm flipH="1">
            <a:off x="364875" y="102573"/>
            <a:ext cx="2198400" cy="1298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Nunito Sans Black"/>
              <a:buNone/>
            </a:pPr>
            <a:r>
              <a:rPr lang="es-ES" sz="3000"/>
              <a:t>DATA CLEANING</a:t>
            </a:r>
            <a:endParaRPr b="0" sz="3000"/>
          </a:p>
        </p:txBody>
      </p:sp>
      <p:grpSp>
        <p:nvGrpSpPr>
          <p:cNvPr id="506" name="Google Shape;506;p44"/>
          <p:cNvGrpSpPr/>
          <p:nvPr/>
        </p:nvGrpSpPr>
        <p:grpSpPr>
          <a:xfrm>
            <a:off x="2998450" y="1400648"/>
            <a:ext cx="3188951" cy="2920074"/>
            <a:chOff x="4906800" y="1507500"/>
            <a:chExt cx="70350" cy="71075"/>
          </a:xfrm>
        </p:grpSpPr>
        <p:sp>
          <p:nvSpPr>
            <p:cNvPr id="507" name="Google Shape;507;p44"/>
            <p:cNvSpPr/>
            <p:nvPr/>
          </p:nvSpPr>
          <p:spPr>
            <a:xfrm>
              <a:off x="4917406"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FFFFF"/>
                </a:solidFill>
                <a:latin typeface="Roboto Slab Regular"/>
                <a:ea typeface="Roboto Slab Regular"/>
                <a:cs typeface="Roboto Slab Regular"/>
                <a:sym typeface="Roboto Slab Regular"/>
              </a:endParaRPr>
            </a:p>
          </p:txBody>
        </p:sp>
        <p:sp>
          <p:nvSpPr>
            <p:cNvPr id="508" name="Google Shape;508;p4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Slab Regular"/>
                <a:ea typeface="Roboto Slab Regular"/>
                <a:cs typeface="Roboto Slab Regular"/>
                <a:sym typeface="Roboto Slab Regular"/>
              </a:endParaRPr>
            </a:p>
          </p:txBody>
        </p:sp>
        <p:sp>
          <p:nvSpPr>
            <p:cNvPr id="509" name="Google Shape;509;p4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Slab Regular"/>
                <a:ea typeface="Roboto Slab Regular"/>
                <a:cs typeface="Roboto Slab Regular"/>
                <a:sym typeface="Roboto Slab Regular"/>
              </a:endParaRPr>
            </a:p>
          </p:txBody>
        </p:sp>
        <p:sp>
          <p:nvSpPr>
            <p:cNvPr id="510" name="Google Shape;510;p4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Slab Regular"/>
                <a:ea typeface="Roboto Slab Regular"/>
                <a:cs typeface="Roboto Slab Regular"/>
                <a:sym typeface="Roboto Slab Regular"/>
              </a:endParaRPr>
            </a:p>
          </p:txBody>
        </p:sp>
        <p:sp>
          <p:nvSpPr>
            <p:cNvPr id="511" name="Google Shape;511;p4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Slab Regular"/>
                <a:ea typeface="Roboto Slab Regular"/>
                <a:cs typeface="Roboto Slab Regular"/>
                <a:sym typeface="Roboto Slab Regular"/>
              </a:endParaRPr>
            </a:p>
          </p:txBody>
        </p:sp>
      </p:grpSp>
      <p:sp>
        <p:nvSpPr>
          <p:cNvPr id="512" name="Google Shape;512;p44"/>
          <p:cNvSpPr txBox="1"/>
          <p:nvPr/>
        </p:nvSpPr>
        <p:spPr>
          <a:xfrm rot="-1813504">
            <a:off x="3634401" y="1806466"/>
            <a:ext cx="1025630" cy="18073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solidFill>
                  <a:srgbClr val="FFFFFF"/>
                </a:solidFill>
                <a:latin typeface="Roboto Slab Regular"/>
                <a:ea typeface="Roboto Slab Regular"/>
                <a:cs typeface="Roboto Slab Regular"/>
                <a:sym typeface="Roboto Slab Regular"/>
              </a:rPr>
              <a:t>Punctuation</a:t>
            </a:r>
            <a:endParaRPr sz="1000">
              <a:solidFill>
                <a:srgbClr val="FFFFFF"/>
              </a:solidFill>
              <a:latin typeface="Roboto Slab Regular"/>
              <a:ea typeface="Roboto Slab Regular"/>
              <a:cs typeface="Roboto Slab Regular"/>
              <a:sym typeface="Roboto Slab Regular"/>
            </a:endParaRPr>
          </a:p>
        </p:txBody>
      </p:sp>
      <p:sp>
        <p:nvSpPr>
          <p:cNvPr id="513" name="Google Shape;513;p44"/>
          <p:cNvSpPr txBox="1"/>
          <p:nvPr/>
        </p:nvSpPr>
        <p:spPr>
          <a:xfrm rot="3015902">
            <a:off x="5114231" y="2081308"/>
            <a:ext cx="1028726" cy="18030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solidFill>
                  <a:srgbClr val="FFFFFF"/>
                </a:solidFill>
                <a:latin typeface="Roboto Slab Regular"/>
                <a:ea typeface="Roboto Slab Regular"/>
                <a:cs typeface="Roboto Slab Regular"/>
                <a:sym typeface="Roboto Slab Regular"/>
              </a:rPr>
              <a:t>Lower Case</a:t>
            </a:r>
            <a:endParaRPr sz="1000">
              <a:solidFill>
                <a:srgbClr val="FFFFFF"/>
              </a:solidFill>
              <a:latin typeface="Roboto Slab Regular"/>
              <a:ea typeface="Roboto Slab Regular"/>
              <a:cs typeface="Roboto Slab Regular"/>
              <a:sym typeface="Roboto Slab Regular"/>
            </a:endParaRPr>
          </a:p>
        </p:txBody>
      </p:sp>
      <p:sp>
        <p:nvSpPr>
          <p:cNvPr id="514" name="Google Shape;514;p44"/>
          <p:cNvSpPr txBox="1"/>
          <p:nvPr/>
        </p:nvSpPr>
        <p:spPr>
          <a:xfrm rot="-3015131">
            <a:off x="5262009" y="3183810"/>
            <a:ext cx="1028918" cy="18030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solidFill>
                  <a:srgbClr val="FFFFFF"/>
                </a:solidFill>
                <a:latin typeface="Roboto Slab Regular"/>
                <a:ea typeface="Roboto Slab Regular"/>
                <a:cs typeface="Roboto Slab Regular"/>
                <a:sym typeface="Roboto Slab Regular"/>
              </a:rPr>
              <a:t>Stopwords</a:t>
            </a:r>
            <a:endParaRPr sz="1000">
              <a:solidFill>
                <a:srgbClr val="FFFFFF"/>
              </a:solidFill>
              <a:latin typeface="Roboto Slab Regular"/>
              <a:ea typeface="Roboto Slab Regular"/>
              <a:cs typeface="Roboto Slab Regular"/>
              <a:sym typeface="Roboto Slab Regular"/>
            </a:endParaRPr>
          </a:p>
        </p:txBody>
      </p:sp>
      <p:sp>
        <p:nvSpPr>
          <p:cNvPr id="515" name="Google Shape;515;p44"/>
          <p:cNvSpPr txBox="1"/>
          <p:nvPr/>
        </p:nvSpPr>
        <p:spPr>
          <a:xfrm rot="604682">
            <a:off x="4199909" y="3807115"/>
            <a:ext cx="1023492" cy="18115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solidFill>
                  <a:srgbClr val="FFFFFF"/>
                </a:solidFill>
                <a:latin typeface="Roboto Slab Regular"/>
                <a:ea typeface="Roboto Slab Regular"/>
                <a:cs typeface="Roboto Slab Regular"/>
                <a:sym typeface="Roboto Slab Regular"/>
              </a:rPr>
              <a:t>Custom Cleaning</a:t>
            </a:r>
            <a:endParaRPr sz="1000">
              <a:solidFill>
                <a:srgbClr val="FFFFFF"/>
              </a:solidFill>
              <a:latin typeface="Roboto Slab Regular"/>
              <a:ea typeface="Roboto Slab Regular"/>
              <a:cs typeface="Roboto Slab Regular"/>
              <a:sym typeface="Roboto Slab Regular"/>
            </a:endParaRPr>
          </a:p>
        </p:txBody>
      </p:sp>
      <p:sp>
        <p:nvSpPr>
          <p:cNvPr id="516" name="Google Shape;516;p44"/>
          <p:cNvSpPr txBox="1"/>
          <p:nvPr/>
        </p:nvSpPr>
        <p:spPr>
          <a:xfrm rot="4506069">
            <a:off x="3092518" y="3103501"/>
            <a:ext cx="952109" cy="24619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solidFill>
                  <a:srgbClr val="FFFFFF"/>
                </a:solidFill>
                <a:latin typeface="Roboto Slab Regular"/>
                <a:ea typeface="Roboto Slab Regular"/>
                <a:cs typeface="Roboto Slab Regular"/>
                <a:sym typeface="Roboto Slab Regular"/>
              </a:rPr>
              <a:t>Stemming</a:t>
            </a:r>
            <a:endParaRPr sz="1000">
              <a:solidFill>
                <a:srgbClr val="FFFFFF"/>
              </a:solidFill>
              <a:latin typeface="Roboto Slab Regular"/>
              <a:ea typeface="Roboto Slab Regular"/>
              <a:cs typeface="Roboto Slab Regular"/>
              <a:sym typeface="Roboto Slab Regular"/>
            </a:endParaRPr>
          </a:p>
        </p:txBody>
      </p:sp>
      <p:sp>
        <p:nvSpPr>
          <p:cNvPr id="517" name="Google Shape;517;p44"/>
          <p:cNvSpPr/>
          <p:nvPr/>
        </p:nvSpPr>
        <p:spPr>
          <a:xfrm flipH="1">
            <a:off x="192654" y="2076431"/>
            <a:ext cx="2545296" cy="58533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Abstract 945 words</a:t>
            </a:r>
            <a:endParaRPr>
              <a:solidFill>
                <a:srgbClr val="FFFFFF"/>
              </a:solidFill>
            </a:endParaRPr>
          </a:p>
        </p:txBody>
      </p:sp>
      <p:sp>
        <p:nvSpPr>
          <p:cNvPr id="518" name="Google Shape;518;p44"/>
          <p:cNvSpPr/>
          <p:nvPr/>
        </p:nvSpPr>
        <p:spPr>
          <a:xfrm flipH="1">
            <a:off x="190204" y="2797956"/>
            <a:ext cx="2545296" cy="58533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    Review</a:t>
            </a:r>
            <a:r>
              <a:rPr lang="es-ES">
                <a:solidFill>
                  <a:srgbClr val="FFFFFF"/>
                </a:solidFill>
                <a:latin typeface="Roboto Slab Regular"/>
                <a:ea typeface="Roboto Slab Regular"/>
                <a:cs typeface="Roboto Slab Regular"/>
                <a:sym typeface="Roboto Slab Regular"/>
              </a:rPr>
              <a:t>s 2095 words</a:t>
            </a:r>
            <a:endParaRPr>
              <a:solidFill>
                <a:srgbClr val="FFFFFF"/>
              </a:solidFill>
            </a:endParaRPr>
          </a:p>
        </p:txBody>
      </p:sp>
      <p:sp>
        <p:nvSpPr>
          <p:cNvPr id="519" name="Google Shape;519;p44"/>
          <p:cNvSpPr/>
          <p:nvPr/>
        </p:nvSpPr>
        <p:spPr>
          <a:xfrm flipH="1">
            <a:off x="6409004" y="2076431"/>
            <a:ext cx="2545296" cy="58533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Abstract 638 words</a:t>
            </a:r>
            <a:endParaRPr>
              <a:solidFill>
                <a:srgbClr val="FFFFFF"/>
              </a:solidFill>
            </a:endParaRPr>
          </a:p>
        </p:txBody>
      </p:sp>
      <p:sp>
        <p:nvSpPr>
          <p:cNvPr id="520" name="Google Shape;520;p44"/>
          <p:cNvSpPr/>
          <p:nvPr/>
        </p:nvSpPr>
        <p:spPr>
          <a:xfrm flipH="1">
            <a:off x="6406554" y="2797956"/>
            <a:ext cx="2545296" cy="58533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    </a:t>
            </a:r>
            <a:r>
              <a:rPr lang="es-ES">
                <a:solidFill>
                  <a:schemeClr val="lt1"/>
                </a:solidFill>
                <a:latin typeface="Roboto Slab Regular"/>
                <a:ea typeface="Roboto Slab Regular"/>
                <a:cs typeface="Roboto Slab Regular"/>
                <a:sym typeface="Roboto Slab Regular"/>
              </a:rPr>
              <a:t>    Reviews</a:t>
            </a:r>
            <a:r>
              <a:rPr lang="es-ES">
                <a:solidFill>
                  <a:srgbClr val="FFFFFF"/>
                </a:solidFill>
                <a:latin typeface="Roboto Slab Regular"/>
                <a:ea typeface="Roboto Slab Regular"/>
                <a:cs typeface="Roboto Slab Regular"/>
                <a:sym typeface="Roboto Slab Regular"/>
              </a:rPr>
              <a:t> 1350 words</a:t>
            </a:r>
            <a:endParaRPr>
              <a:solidFill>
                <a:srgbClr val="FFFFFF"/>
              </a:solidFill>
            </a:endParaRPr>
          </a:p>
        </p:txBody>
      </p:sp>
      <p:sp>
        <p:nvSpPr>
          <p:cNvPr id="521" name="Google Shape;521;p4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525" name="Shape 525"/>
        <p:cNvGrpSpPr/>
        <p:nvPr/>
      </p:nvGrpSpPr>
      <p:grpSpPr>
        <a:xfrm>
          <a:off x="0" y="0"/>
          <a:ext cx="0" cy="0"/>
          <a:chOff x="0" y="0"/>
          <a:chExt cx="0" cy="0"/>
        </a:xfrm>
      </p:grpSpPr>
      <p:sp>
        <p:nvSpPr>
          <p:cNvPr id="526" name="Google Shape;526;p45"/>
          <p:cNvSpPr txBox="1"/>
          <p:nvPr>
            <p:ph type="ctrTitle"/>
          </p:nvPr>
        </p:nvSpPr>
        <p:spPr>
          <a:xfrm flipH="1">
            <a:off x="1892675" y="1950950"/>
            <a:ext cx="2304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ABSTRACT</a:t>
            </a:r>
            <a:endParaRPr b="0">
              <a:solidFill>
                <a:srgbClr val="FFFFFF"/>
              </a:solidFill>
            </a:endParaRPr>
          </a:p>
        </p:txBody>
      </p:sp>
      <p:pic>
        <p:nvPicPr>
          <p:cNvPr descr="A close up of a logo&#10;&#10;Description automatically generated" id="527" name="Google Shape;527;p45"/>
          <p:cNvPicPr preferRelativeResize="0"/>
          <p:nvPr/>
        </p:nvPicPr>
        <p:blipFill rotWithShape="1">
          <a:blip r:embed="rId3">
            <a:alphaModFix/>
          </a:blip>
          <a:srcRect b="0" l="0" r="0" t="0"/>
          <a:stretch/>
        </p:blipFill>
        <p:spPr>
          <a:xfrm>
            <a:off x="5027825" y="754025"/>
            <a:ext cx="3628550" cy="3635450"/>
          </a:xfrm>
          <a:prstGeom prst="rect">
            <a:avLst/>
          </a:prstGeom>
          <a:noFill/>
          <a:ln>
            <a:noFill/>
          </a:ln>
        </p:spPr>
      </p:pic>
      <p:sp>
        <p:nvSpPr>
          <p:cNvPr id="528" name="Google Shape;528;p4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532" name="Shape 532"/>
        <p:cNvGrpSpPr/>
        <p:nvPr/>
      </p:nvGrpSpPr>
      <p:grpSpPr>
        <a:xfrm>
          <a:off x="0" y="0"/>
          <a:ext cx="0" cy="0"/>
          <a:chOff x="0" y="0"/>
          <a:chExt cx="0" cy="0"/>
        </a:xfrm>
      </p:grpSpPr>
      <p:sp>
        <p:nvSpPr>
          <p:cNvPr id="533" name="Google Shape;533;p46"/>
          <p:cNvSpPr txBox="1"/>
          <p:nvPr>
            <p:ph type="ctrTitle"/>
          </p:nvPr>
        </p:nvSpPr>
        <p:spPr>
          <a:xfrm flipH="1">
            <a:off x="1892675" y="1950950"/>
            <a:ext cx="2304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REVIEWS</a:t>
            </a:r>
            <a:endParaRPr b="0">
              <a:solidFill>
                <a:srgbClr val="FFFFFF"/>
              </a:solidFill>
            </a:endParaRPr>
          </a:p>
        </p:txBody>
      </p:sp>
      <p:pic>
        <p:nvPicPr>
          <p:cNvPr descr="A close up of a logo&#10;&#10;Description automatically generated" id="534" name="Google Shape;534;p46"/>
          <p:cNvPicPr preferRelativeResize="0"/>
          <p:nvPr/>
        </p:nvPicPr>
        <p:blipFill rotWithShape="1">
          <a:blip r:embed="rId3">
            <a:alphaModFix/>
          </a:blip>
          <a:srcRect b="0" l="0" r="0" t="0"/>
          <a:stretch/>
        </p:blipFill>
        <p:spPr>
          <a:xfrm>
            <a:off x="5011000" y="814400"/>
            <a:ext cx="3511976" cy="3518300"/>
          </a:xfrm>
          <a:prstGeom prst="rect">
            <a:avLst/>
          </a:prstGeom>
          <a:noFill/>
          <a:ln>
            <a:noFill/>
          </a:ln>
        </p:spPr>
      </p:pic>
      <p:sp>
        <p:nvSpPr>
          <p:cNvPr id="535" name="Google Shape;535;p4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9"/>
          <p:cNvSpPr txBox="1"/>
          <p:nvPr>
            <p:ph idx="1" type="subTitle"/>
          </p:nvPr>
        </p:nvSpPr>
        <p:spPr>
          <a:xfrm flipH="1">
            <a:off x="2406290" y="1389099"/>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INTRODUCTION</a:t>
            </a:r>
            <a:endParaRPr/>
          </a:p>
        </p:txBody>
      </p:sp>
      <p:sp>
        <p:nvSpPr>
          <p:cNvPr id="346" name="Google Shape;346;p29"/>
          <p:cNvSpPr txBox="1"/>
          <p:nvPr>
            <p:ph idx="2" type="subTitle"/>
          </p:nvPr>
        </p:nvSpPr>
        <p:spPr>
          <a:xfrm flipH="1">
            <a:off x="2406290" y="2108561"/>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DESCRIPTIVE ANALYTICS</a:t>
            </a:r>
            <a:endParaRPr/>
          </a:p>
        </p:txBody>
      </p:sp>
      <p:sp>
        <p:nvSpPr>
          <p:cNvPr id="347" name="Google Shape;347;p29"/>
          <p:cNvSpPr txBox="1"/>
          <p:nvPr>
            <p:ph idx="3" type="subTitle"/>
          </p:nvPr>
        </p:nvSpPr>
        <p:spPr>
          <a:xfrm flipH="1">
            <a:off x="2406290" y="2810183"/>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APPLICATION</a:t>
            </a:r>
            <a:endParaRPr/>
          </a:p>
        </p:txBody>
      </p:sp>
      <p:sp>
        <p:nvSpPr>
          <p:cNvPr id="348" name="Google Shape;348;p29"/>
          <p:cNvSpPr txBox="1"/>
          <p:nvPr>
            <p:ph idx="4" type="subTitle"/>
          </p:nvPr>
        </p:nvSpPr>
        <p:spPr>
          <a:xfrm>
            <a:off x="2404800" y="1880524"/>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About Peer Reviews &amp; Conferences</a:t>
            </a:r>
            <a:endParaRPr/>
          </a:p>
        </p:txBody>
      </p:sp>
      <p:sp>
        <p:nvSpPr>
          <p:cNvPr id="349" name="Google Shape;349;p29"/>
          <p:cNvSpPr txBox="1"/>
          <p:nvPr>
            <p:ph idx="5" type="subTitle"/>
          </p:nvPr>
        </p:nvSpPr>
        <p:spPr>
          <a:xfrm>
            <a:off x="2404800" y="2599372"/>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Data &amp; Insights</a:t>
            </a:r>
            <a:endParaRPr sz="1000">
              <a:solidFill>
                <a:schemeClr val="lt1"/>
              </a:solidFill>
            </a:endParaRPr>
          </a:p>
        </p:txBody>
      </p:sp>
      <p:sp>
        <p:nvSpPr>
          <p:cNvPr id="350" name="Google Shape;350;p29"/>
          <p:cNvSpPr txBox="1"/>
          <p:nvPr>
            <p:ph idx="6" type="subTitle"/>
          </p:nvPr>
        </p:nvSpPr>
        <p:spPr>
          <a:xfrm>
            <a:off x="2404800" y="3310849"/>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Methodology &amp; Models</a:t>
            </a:r>
            <a:endParaRPr/>
          </a:p>
        </p:txBody>
      </p:sp>
      <p:sp>
        <p:nvSpPr>
          <p:cNvPr id="351" name="Google Shape;351;p29"/>
          <p:cNvSpPr txBox="1"/>
          <p:nvPr>
            <p:ph type="ctrTitle"/>
          </p:nvPr>
        </p:nvSpPr>
        <p:spPr>
          <a:xfrm>
            <a:off x="6052873" y="2105374"/>
            <a:ext cx="2135700" cy="9462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r>
              <a:rPr b="0" lang="es-ES"/>
              <a:t>TABLE OF CONTENTS</a:t>
            </a:r>
            <a:endParaRPr b="0"/>
          </a:p>
        </p:txBody>
      </p:sp>
      <p:sp>
        <p:nvSpPr>
          <p:cNvPr id="352" name="Google Shape;352;p29"/>
          <p:cNvSpPr txBox="1"/>
          <p:nvPr>
            <p:ph idx="7" type="title"/>
          </p:nvPr>
        </p:nvSpPr>
        <p:spPr>
          <a:xfrm>
            <a:off x="1109465" y="1624139"/>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01</a:t>
            </a:r>
            <a:endParaRPr b="0"/>
          </a:p>
        </p:txBody>
      </p:sp>
      <p:sp>
        <p:nvSpPr>
          <p:cNvPr id="353" name="Google Shape;353;p29"/>
          <p:cNvSpPr txBox="1"/>
          <p:nvPr>
            <p:ph idx="8" type="title"/>
          </p:nvPr>
        </p:nvSpPr>
        <p:spPr>
          <a:xfrm>
            <a:off x="1109465" y="2340911"/>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02</a:t>
            </a:r>
            <a:endParaRPr b="0"/>
          </a:p>
        </p:txBody>
      </p:sp>
      <p:sp>
        <p:nvSpPr>
          <p:cNvPr id="354" name="Google Shape;354;p29"/>
          <p:cNvSpPr txBox="1"/>
          <p:nvPr>
            <p:ph idx="9" type="title"/>
          </p:nvPr>
        </p:nvSpPr>
        <p:spPr>
          <a:xfrm>
            <a:off x="1109465" y="3061516"/>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03</a:t>
            </a:r>
            <a:endParaRPr b="0"/>
          </a:p>
        </p:txBody>
      </p:sp>
      <p:sp>
        <p:nvSpPr>
          <p:cNvPr id="355" name="Google Shape;355;p29"/>
          <p:cNvSpPr txBox="1"/>
          <p:nvPr>
            <p:ph idx="14" type="subTitle"/>
          </p:nvPr>
        </p:nvSpPr>
        <p:spPr>
          <a:xfrm>
            <a:off x="2404800" y="4080849"/>
            <a:ext cx="4434600" cy="2817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s-ES" sz="1000">
                <a:solidFill>
                  <a:schemeClr val="lt1"/>
                </a:solidFill>
              </a:rPr>
              <a:t>Results &amp;  Future Research</a:t>
            </a:r>
            <a:endParaRPr/>
          </a:p>
        </p:txBody>
      </p:sp>
      <p:sp>
        <p:nvSpPr>
          <p:cNvPr id="356" name="Google Shape;356;p29"/>
          <p:cNvSpPr txBox="1"/>
          <p:nvPr>
            <p:ph idx="15" type="title"/>
          </p:nvPr>
        </p:nvSpPr>
        <p:spPr>
          <a:xfrm>
            <a:off x="1109465" y="3831516"/>
            <a:ext cx="1230600" cy="4545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r>
              <a:rPr b="0" lang="es-ES"/>
              <a:t>04</a:t>
            </a:r>
            <a:endParaRPr b="0"/>
          </a:p>
        </p:txBody>
      </p:sp>
      <p:sp>
        <p:nvSpPr>
          <p:cNvPr id="357" name="Google Shape;357;p29"/>
          <p:cNvSpPr txBox="1"/>
          <p:nvPr>
            <p:ph idx="13" type="subTitle"/>
          </p:nvPr>
        </p:nvSpPr>
        <p:spPr>
          <a:xfrm flipH="1">
            <a:off x="2406290" y="3592558"/>
            <a:ext cx="6451500" cy="5616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s-ES"/>
              <a:t>RESULTS</a:t>
            </a:r>
            <a:endParaRPr/>
          </a:p>
        </p:txBody>
      </p:sp>
      <p:sp>
        <p:nvSpPr>
          <p:cNvPr id="358" name="Google Shape;358;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graphicFrame>
        <p:nvGraphicFramePr>
          <p:cNvPr id="540" name="Google Shape;540;p47"/>
          <p:cNvGraphicFramePr/>
          <p:nvPr/>
        </p:nvGraphicFramePr>
        <p:xfrm>
          <a:off x="976356" y="805967"/>
          <a:ext cx="3000000" cy="3000000"/>
        </p:xfrm>
        <a:graphic>
          <a:graphicData uri="http://schemas.openxmlformats.org/drawingml/2006/table">
            <a:tbl>
              <a:tblPr>
                <a:noFill/>
                <a:tableStyleId>{F644A1AB-1AEE-440B-9339-A6DFA8914D44}</a:tableStyleId>
              </a:tblPr>
              <a:tblGrid>
                <a:gridCol w="996525"/>
                <a:gridCol w="1506975"/>
                <a:gridCol w="1502300"/>
                <a:gridCol w="1502175"/>
                <a:gridCol w="1502175"/>
              </a:tblGrid>
              <a:tr h="392050">
                <a:tc>
                  <a:txBody>
                    <a:bodyPr/>
                    <a:lstStyle/>
                    <a:p>
                      <a:pPr indent="0" lvl="0" marL="0" rtl="0" algn="l">
                        <a:spcBef>
                          <a:spcPts val="0"/>
                        </a:spcBef>
                        <a:spcAft>
                          <a:spcPts val="0"/>
                        </a:spcAft>
                        <a:buNone/>
                      </a:pPr>
                      <a:r>
                        <a:t/>
                      </a:r>
                      <a:endParaRPr>
                        <a:solidFill>
                          <a:srgbClr val="4E48AB"/>
                        </a:solidFill>
                        <a:latin typeface="Ubuntu Light"/>
                        <a:ea typeface="Ubuntu Light"/>
                        <a:cs typeface="Ubuntu Light"/>
                        <a:sym typeface="Ubuntu Light"/>
                      </a:endParaRPr>
                    </a:p>
                  </a:txBody>
                  <a:tcPr marT="51425" marB="51425" marR="68575" marL="68575" anchor="ctr">
                    <a:lnL cap="flat" cmpd="sng" w="28575">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Accepted</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c gridSpan="2">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Rejected</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alpha val="40770"/>
                      </a:srgbClr>
                    </a:solidFill>
                  </a:tcPr>
                </a:tc>
                <a:tc hMerge="1"/>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1</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learn</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0.0404</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learn</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0.0297</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2</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network</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0.0288</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network</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0.0239</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3</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neural</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0.0261</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neural</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0.0188</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275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4</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model</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0.0246</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model</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0.0183</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45975">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5</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optim</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0.0170</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base</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0.0174</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407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6</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neural network</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0.0169</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use</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0.0164</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7</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deep</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0.0149</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deep</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0.0143</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7320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8</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generate</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0.0113</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neural network</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0.0142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9</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use</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0.0112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data</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0.0108</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305950">
                <a:tc>
                  <a:txBody>
                    <a:bodyPr/>
                    <a:lstStyle/>
                    <a:p>
                      <a:pPr indent="0" lvl="0" marL="0" rtl="0" algn="ctr">
                        <a:spcBef>
                          <a:spcPts val="0"/>
                        </a:spcBef>
                        <a:spcAft>
                          <a:spcPts val="0"/>
                        </a:spcAft>
                        <a:buNone/>
                      </a:pPr>
                      <a:r>
                        <a:rPr lang="es-ES">
                          <a:solidFill>
                            <a:srgbClr val="FFFFFF"/>
                          </a:solidFill>
                          <a:latin typeface="Squada One"/>
                          <a:ea typeface="Squada One"/>
                          <a:cs typeface="Squada One"/>
                          <a:sym typeface="Squada One"/>
                        </a:rPr>
                        <a:t>10</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base</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0.0111</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machine</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0.0106</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541" name="Google Shape;541;p47"/>
          <p:cNvSpPr txBox="1"/>
          <p:nvPr>
            <p:ph type="ctrTitle"/>
          </p:nvPr>
        </p:nvSpPr>
        <p:spPr>
          <a:xfrm flipH="1">
            <a:off x="349600" y="-24227"/>
            <a:ext cx="2198400" cy="1298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Nunito Sans Black"/>
              <a:buNone/>
            </a:pPr>
            <a:r>
              <a:rPr lang="es-ES" sz="3000"/>
              <a:t>TITLES</a:t>
            </a:r>
            <a:endParaRPr b="0" sz="3000"/>
          </a:p>
        </p:txBody>
      </p:sp>
      <p:sp>
        <p:nvSpPr>
          <p:cNvPr id="542" name="Google Shape;542;p4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546" name="Shape 546"/>
        <p:cNvGrpSpPr/>
        <p:nvPr/>
      </p:nvGrpSpPr>
      <p:grpSpPr>
        <a:xfrm>
          <a:off x="0" y="0"/>
          <a:ext cx="0" cy="0"/>
          <a:chOff x="0" y="0"/>
          <a:chExt cx="0" cy="0"/>
        </a:xfrm>
      </p:grpSpPr>
      <p:sp>
        <p:nvSpPr>
          <p:cNvPr id="547" name="Google Shape;547;p48"/>
          <p:cNvSpPr txBox="1"/>
          <p:nvPr/>
        </p:nvSpPr>
        <p:spPr>
          <a:xfrm>
            <a:off x="3386150" y="953675"/>
            <a:ext cx="2637900" cy="307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Regular"/>
              <a:ea typeface="Roboto Slab Regular"/>
              <a:cs typeface="Roboto Slab Regular"/>
              <a:sym typeface="Roboto Slab Regular"/>
            </a:endParaRPr>
          </a:p>
        </p:txBody>
      </p:sp>
      <p:sp>
        <p:nvSpPr>
          <p:cNvPr id="548" name="Google Shape;548;p48"/>
          <p:cNvSpPr txBox="1"/>
          <p:nvPr/>
        </p:nvSpPr>
        <p:spPr>
          <a:xfrm>
            <a:off x="351625" y="953700"/>
            <a:ext cx="2637900" cy="307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Slab Regular"/>
              <a:ea typeface="Roboto Slab Regular"/>
              <a:cs typeface="Roboto Slab Regular"/>
              <a:sym typeface="Roboto Slab Regular"/>
            </a:endParaRPr>
          </a:p>
        </p:txBody>
      </p:sp>
      <p:pic>
        <p:nvPicPr>
          <p:cNvPr descr="A screenshot of a cell phone&#10;&#10;Description automatically generated" id="549" name="Google Shape;549;p48"/>
          <p:cNvPicPr preferRelativeResize="0"/>
          <p:nvPr/>
        </p:nvPicPr>
        <p:blipFill rotWithShape="1">
          <a:blip r:embed="rId3">
            <a:alphaModFix/>
          </a:blip>
          <a:srcRect b="0" l="0" r="0" t="0"/>
          <a:stretch/>
        </p:blipFill>
        <p:spPr>
          <a:xfrm>
            <a:off x="417550" y="1252175"/>
            <a:ext cx="2496600" cy="2706950"/>
          </a:xfrm>
          <a:prstGeom prst="rect">
            <a:avLst/>
          </a:prstGeom>
          <a:noFill/>
          <a:ln>
            <a:noFill/>
          </a:ln>
        </p:spPr>
      </p:pic>
      <p:sp>
        <p:nvSpPr>
          <p:cNvPr id="550" name="Google Shape;550;p48"/>
          <p:cNvSpPr txBox="1"/>
          <p:nvPr>
            <p:ph idx="4294967295" type="ctrTitle"/>
          </p:nvPr>
        </p:nvSpPr>
        <p:spPr>
          <a:xfrm flipH="1">
            <a:off x="6576663" y="592240"/>
            <a:ext cx="23085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sz="3000">
                <a:solidFill>
                  <a:srgbClr val="FFFFFF"/>
                </a:solidFill>
              </a:rPr>
              <a:t>INSIGHTS </a:t>
            </a:r>
            <a:endParaRPr sz="3000">
              <a:solidFill>
                <a:srgbClr val="FFFFFF"/>
              </a:solidFill>
            </a:endParaRPr>
          </a:p>
          <a:p>
            <a:pPr indent="0" lvl="0" marL="0" rtl="0" algn="r">
              <a:lnSpc>
                <a:spcPct val="90000"/>
              </a:lnSpc>
              <a:spcBef>
                <a:spcPts val="0"/>
              </a:spcBef>
              <a:spcAft>
                <a:spcPts val="0"/>
              </a:spcAft>
              <a:buClr>
                <a:schemeClr val="dk1"/>
              </a:buClr>
              <a:buSzPts val="1800"/>
              <a:buFont typeface="Nunito Sans Black"/>
              <a:buNone/>
            </a:pPr>
            <a:r>
              <a:rPr lang="es-ES" sz="3000">
                <a:solidFill>
                  <a:srgbClr val="FFFFFF"/>
                </a:solidFill>
              </a:rPr>
              <a:t>FROM </a:t>
            </a:r>
            <a:endParaRPr sz="3000">
              <a:solidFill>
                <a:srgbClr val="FFFFFF"/>
              </a:solidFill>
            </a:endParaRPr>
          </a:p>
          <a:p>
            <a:pPr indent="0" lvl="0" marL="0" rtl="0" algn="r">
              <a:lnSpc>
                <a:spcPct val="90000"/>
              </a:lnSpc>
              <a:spcBef>
                <a:spcPts val="0"/>
              </a:spcBef>
              <a:spcAft>
                <a:spcPts val="0"/>
              </a:spcAft>
              <a:buClr>
                <a:schemeClr val="dk1"/>
              </a:buClr>
              <a:buSzPts val="1800"/>
              <a:buFont typeface="Nunito Sans Black"/>
              <a:buNone/>
            </a:pPr>
            <a:r>
              <a:rPr lang="es-ES" sz="3000">
                <a:solidFill>
                  <a:srgbClr val="FFFFFF"/>
                </a:solidFill>
              </a:rPr>
              <a:t>NIPS DATASET</a:t>
            </a:r>
            <a:endParaRPr b="0" sz="3000">
              <a:solidFill>
                <a:srgbClr val="FFFFFF"/>
              </a:solidFill>
            </a:endParaRPr>
          </a:p>
        </p:txBody>
      </p:sp>
      <p:pic>
        <p:nvPicPr>
          <p:cNvPr descr="A screenshot of a cell phone&#10;&#10;Description automatically generated" id="551" name="Google Shape;551;p48"/>
          <p:cNvPicPr preferRelativeResize="0"/>
          <p:nvPr/>
        </p:nvPicPr>
        <p:blipFill rotWithShape="1">
          <a:blip r:embed="rId4">
            <a:alphaModFix/>
          </a:blip>
          <a:srcRect b="0" l="0" r="0" t="0"/>
          <a:stretch/>
        </p:blipFill>
        <p:spPr>
          <a:xfrm>
            <a:off x="3393875" y="1185225"/>
            <a:ext cx="2589024" cy="2040177"/>
          </a:xfrm>
          <a:prstGeom prst="rect">
            <a:avLst/>
          </a:prstGeom>
          <a:noFill/>
          <a:ln>
            <a:noFill/>
          </a:ln>
        </p:spPr>
      </p:pic>
      <p:sp>
        <p:nvSpPr>
          <p:cNvPr id="552" name="Google Shape;552;p4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556" name="Shape 556"/>
        <p:cNvGrpSpPr/>
        <p:nvPr/>
      </p:nvGrpSpPr>
      <p:grpSpPr>
        <a:xfrm>
          <a:off x="0" y="0"/>
          <a:ext cx="0" cy="0"/>
          <a:chOff x="0" y="0"/>
          <a:chExt cx="0" cy="0"/>
        </a:xfrm>
      </p:grpSpPr>
      <p:sp>
        <p:nvSpPr>
          <p:cNvPr id="557" name="Google Shape;557;p49"/>
          <p:cNvSpPr txBox="1"/>
          <p:nvPr>
            <p:ph idx="1" type="subTitle"/>
          </p:nvPr>
        </p:nvSpPr>
        <p:spPr>
          <a:xfrm flipH="1">
            <a:off x="2144150" y="2211375"/>
            <a:ext cx="3942900" cy="72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APPLICATION</a:t>
            </a:r>
            <a:endParaRPr b="0"/>
          </a:p>
        </p:txBody>
      </p:sp>
      <p:sp>
        <p:nvSpPr>
          <p:cNvPr id="558" name="Google Shape;558;p49"/>
          <p:cNvSpPr txBox="1"/>
          <p:nvPr>
            <p:ph type="title"/>
          </p:nvPr>
        </p:nvSpPr>
        <p:spPr>
          <a:xfrm>
            <a:off x="2143975" y="1562675"/>
            <a:ext cx="1529700" cy="72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0" lang="es-ES"/>
              <a:t>0</a:t>
            </a:r>
            <a:r>
              <a:rPr lang="es-ES"/>
              <a:t>3</a:t>
            </a:r>
            <a:endParaRPr b="0"/>
          </a:p>
        </p:txBody>
      </p:sp>
      <p:sp>
        <p:nvSpPr>
          <p:cNvPr id="559" name="Google Shape;559;p49"/>
          <p:cNvSpPr txBox="1"/>
          <p:nvPr>
            <p:ph idx="2" type="subTitle"/>
          </p:nvPr>
        </p:nvSpPr>
        <p:spPr>
          <a:xfrm flipH="1">
            <a:off x="2144100" y="2988275"/>
            <a:ext cx="3550500" cy="76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400"/>
              <a:t>Methodology &amp; Models</a:t>
            </a:r>
            <a:endParaRPr sz="1400"/>
          </a:p>
        </p:txBody>
      </p:sp>
      <p:sp>
        <p:nvSpPr>
          <p:cNvPr id="560" name="Google Shape;560;p4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50"/>
          <p:cNvSpPr txBox="1"/>
          <p:nvPr>
            <p:ph type="ctrTitle"/>
          </p:nvPr>
        </p:nvSpPr>
        <p:spPr>
          <a:xfrm flipH="1">
            <a:off x="6771201" y="827975"/>
            <a:ext cx="20049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sz="3000"/>
              <a:t>OUR METHOD</a:t>
            </a:r>
            <a:endParaRPr sz="3000"/>
          </a:p>
        </p:txBody>
      </p:sp>
      <p:sp>
        <p:nvSpPr>
          <p:cNvPr id="566" name="Google Shape;566;p50"/>
          <p:cNvSpPr txBox="1"/>
          <p:nvPr>
            <p:ph idx="2" type="subTitle"/>
          </p:nvPr>
        </p:nvSpPr>
        <p:spPr>
          <a:xfrm>
            <a:off x="906244" y="2415113"/>
            <a:ext cx="1514400" cy="894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900"/>
              <a:buNone/>
            </a:pPr>
            <a:r>
              <a:rPr lang="es-ES" sz="1100"/>
              <a:t>ACL 2017</a:t>
            </a:r>
            <a:endParaRPr sz="1100"/>
          </a:p>
          <a:p>
            <a:pPr indent="0" lvl="0" marL="0" rtl="0" algn="ctr">
              <a:lnSpc>
                <a:spcPct val="90000"/>
              </a:lnSpc>
              <a:spcBef>
                <a:spcPts val="0"/>
              </a:spcBef>
              <a:spcAft>
                <a:spcPts val="0"/>
              </a:spcAft>
              <a:buClr>
                <a:schemeClr val="dk1"/>
              </a:buClr>
              <a:buSzPts val="900"/>
              <a:buNone/>
            </a:pPr>
            <a:r>
              <a:rPr lang="es-ES" sz="1100">
                <a:solidFill>
                  <a:schemeClr val="lt1"/>
                </a:solidFill>
              </a:rPr>
              <a:t>CoNLL 2016</a:t>
            </a:r>
            <a:endParaRPr sz="1100"/>
          </a:p>
          <a:p>
            <a:pPr indent="0" lvl="0" marL="0" rtl="0" algn="ctr">
              <a:lnSpc>
                <a:spcPct val="90000"/>
              </a:lnSpc>
              <a:spcBef>
                <a:spcPts val="0"/>
              </a:spcBef>
              <a:spcAft>
                <a:spcPts val="0"/>
              </a:spcAft>
              <a:buClr>
                <a:schemeClr val="dk1"/>
              </a:buClr>
              <a:buSzPts val="900"/>
              <a:buNone/>
            </a:pPr>
            <a:r>
              <a:rPr lang="es-ES" sz="1100"/>
              <a:t>ICLR 2017</a:t>
            </a:r>
            <a:endParaRPr sz="1100"/>
          </a:p>
          <a:p>
            <a:pPr indent="0" lvl="0" marL="0" rtl="0" algn="ctr">
              <a:lnSpc>
                <a:spcPct val="90000"/>
              </a:lnSpc>
              <a:spcBef>
                <a:spcPts val="0"/>
              </a:spcBef>
              <a:spcAft>
                <a:spcPts val="0"/>
              </a:spcAft>
              <a:buClr>
                <a:schemeClr val="dk1"/>
              </a:buClr>
              <a:buSzPts val="900"/>
              <a:buNone/>
            </a:pPr>
            <a:r>
              <a:rPr lang="es-ES" sz="1100"/>
              <a:t>NIPS 2014-2016</a:t>
            </a:r>
            <a:endParaRPr sz="1100"/>
          </a:p>
          <a:p>
            <a:pPr indent="0" lvl="0" marL="0" rtl="0" algn="ctr">
              <a:lnSpc>
                <a:spcPct val="90000"/>
              </a:lnSpc>
              <a:spcBef>
                <a:spcPts val="0"/>
              </a:spcBef>
              <a:spcAft>
                <a:spcPts val="0"/>
              </a:spcAft>
              <a:buClr>
                <a:schemeClr val="dk1"/>
              </a:buClr>
              <a:buSzPts val="900"/>
              <a:buNone/>
            </a:pPr>
            <a:r>
              <a:rPr lang="es-ES" sz="1100"/>
              <a:t>arXiv 2007-2017</a:t>
            </a:r>
            <a:endParaRPr sz="1100"/>
          </a:p>
        </p:txBody>
      </p:sp>
      <p:sp>
        <p:nvSpPr>
          <p:cNvPr id="567" name="Google Shape;567;p50"/>
          <p:cNvSpPr txBox="1"/>
          <p:nvPr>
            <p:ph idx="1" type="subTitle"/>
          </p:nvPr>
        </p:nvSpPr>
        <p:spPr>
          <a:xfrm flipH="1">
            <a:off x="906049"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Content-based Classification</a:t>
            </a:r>
            <a:endParaRPr sz="1400"/>
          </a:p>
        </p:txBody>
      </p:sp>
      <p:sp>
        <p:nvSpPr>
          <p:cNvPr id="568" name="Google Shape;568;p50"/>
          <p:cNvSpPr txBox="1"/>
          <p:nvPr>
            <p:ph idx="3" type="subTitle"/>
          </p:nvPr>
        </p:nvSpPr>
        <p:spPr>
          <a:xfrm flipH="1">
            <a:off x="2897617"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Review-based Classification</a:t>
            </a:r>
            <a:endParaRPr sz="1400"/>
          </a:p>
        </p:txBody>
      </p:sp>
      <p:sp>
        <p:nvSpPr>
          <p:cNvPr id="569" name="Google Shape;569;p50"/>
          <p:cNvSpPr txBox="1"/>
          <p:nvPr>
            <p:ph idx="5" type="subTitle"/>
          </p:nvPr>
        </p:nvSpPr>
        <p:spPr>
          <a:xfrm flipH="1">
            <a:off x="4882125" y="1544100"/>
            <a:ext cx="1514700" cy="8232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a:t>Enhancement with Auxiliary Data</a:t>
            </a:r>
            <a:endParaRPr sz="1400"/>
          </a:p>
        </p:txBody>
      </p:sp>
      <p:sp>
        <p:nvSpPr>
          <p:cNvPr id="570" name="Google Shape;570;p50"/>
          <p:cNvSpPr txBox="1"/>
          <p:nvPr>
            <p:ph idx="4" type="subTitle"/>
          </p:nvPr>
        </p:nvSpPr>
        <p:spPr>
          <a:xfrm>
            <a:off x="2897813" y="2415113"/>
            <a:ext cx="1514400" cy="894600"/>
          </a:xfrm>
          <a:prstGeom prst="rect">
            <a:avLst/>
          </a:prstGeom>
        </p:spPr>
        <p:txBody>
          <a:bodyPr anchorCtr="0" anchor="t" bIns="34275" lIns="68575" spcFirstLastPara="1" rIns="68575" wrap="square" tIns="34275">
            <a:noAutofit/>
          </a:bodyPr>
          <a:lstStyle/>
          <a:p>
            <a:pPr indent="0" lvl="0" marL="0" rtl="0" algn="ctr">
              <a:lnSpc>
                <a:spcPct val="90000"/>
              </a:lnSpc>
              <a:spcBef>
                <a:spcPts val="0"/>
              </a:spcBef>
              <a:spcAft>
                <a:spcPts val="0"/>
              </a:spcAft>
              <a:buNone/>
            </a:pPr>
            <a:r>
              <a:rPr lang="es-ES" sz="1100">
                <a:solidFill>
                  <a:schemeClr val="lt1"/>
                </a:solidFill>
              </a:rPr>
              <a:t>ACL 2017</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CoNLL 2016</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ICLR 2017</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NIPS 2016</a:t>
            </a:r>
            <a:endParaRPr sz="1100">
              <a:solidFill>
                <a:schemeClr val="lt1"/>
              </a:solidFill>
            </a:endParaRPr>
          </a:p>
        </p:txBody>
      </p:sp>
      <p:sp>
        <p:nvSpPr>
          <p:cNvPr id="571" name="Google Shape;571;p50"/>
          <p:cNvSpPr txBox="1"/>
          <p:nvPr>
            <p:ph idx="6" type="subTitle"/>
          </p:nvPr>
        </p:nvSpPr>
        <p:spPr>
          <a:xfrm>
            <a:off x="4882322" y="2415113"/>
            <a:ext cx="1514400" cy="894600"/>
          </a:xfrm>
          <a:prstGeom prst="rect">
            <a:avLst/>
          </a:prstGeom>
        </p:spPr>
        <p:txBody>
          <a:bodyPr anchorCtr="0" anchor="t" bIns="34275" lIns="68575" spcFirstLastPara="1" rIns="68575" wrap="square" tIns="34275">
            <a:noAutofit/>
          </a:bodyPr>
          <a:lstStyle/>
          <a:p>
            <a:pPr indent="0" lvl="0" marL="0" rtl="0" algn="ctr">
              <a:lnSpc>
                <a:spcPct val="90000"/>
              </a:lnSpc>
              <a:spcBef>
                <a:spcPts val="0"/>
              </a:spcBef>
              <a:spcAft>
                <a:spcPts val="0"/>
              </a:spcAft>
              <a:buNone/>
            </a:pPr>
            <a:r>
              <a:rPr lang="es-ES" sz="1100">
                <a:solidFill>
                  <a:schemeClr val="lt1"/>
                </a:solidFill>
              </a:rPr>
              <a:t>ICLR 2017</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NIPS 2014-2016</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arXiv 2007-2017</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a:t>
            </a:r>
            <a:endParaRPr sz="1100">
              <a:solidFill>
                <a:schemeClr val="lt1"/>
              </a:solidFill>
            </a:endParaRPr>
          </a:p>
          <a:p>
            <a:pPr indent="0" lvl="0" marL="0" rtl="0" algn="ctr">
              <a:lnSpc>
                <a:spcPct val="90000"/>
              </a:lnSpc>
              <a:spcBef>
                <a:spcPts val="0"/>
              </a:spcBef>
              <a:spcAft>
                <a:spcPts val="0"/>
              </a:spcAft>
              <a:buNone/>
            </a:pPr>
            <a:r>
              <a:rPr lang="es-ES" sz="1100">
                <a:solidFill>
                  <a:schemeClr val="lt1"/>
                </a:solidFill>
              </a:rPr>
              <a:t>Google Scholarly</a:t>
            </a:r>
            <a:endParaRPr sz="1100">
              <a:solidFill>
                <a:schemeClr val="lt1"/>
              </a:solidFill>
            </a:endParaRPr>
          </a:p>
        </p:txBody>
      </p:sp>
      <p:sp>
        <p:nvSpPr>
          <p:cNvPr id="572" name="Google Shape;572;p50"/>
          <p:cNvSpPr/>
          <p:nvPr/>
        </p:nvSpPr>
        <p:spPr>
          <a:xfrm>
            <a:off x="3533008" y="1544101"/>
            <a:ext cx="236850" cy="232170"/>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573" name="Google Shape;573;p50"/>
          <p:cNvGrpSpPr/>
          <p:nvPr/>
        </p:nvGrpSpPr>
        <p:grpSpPr>
          <a:xfrm>
            <a:off x="-2081666" y="4256473"/>
            <a:ext cx="260730" cy="255573"/>
            <a:chOff x="-60988625" y="3740800"/>
            <a:chExt cx="316650" cy="310350"/>
          </a:xfrm>
        </p:grpSpPr>
        <p:sp>
          <p:nvSpPr>
            <p:cNvPr id="574" name="Google Shape;574;p5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0"/>
          <p:cNvGrpSpPr/>
          <p:nvPr/>
        </p:nvGrpSpPr>
        <p:grpSpPr>
          <a:xfrm>
            <a:off x="1533084" y="1532399"/>
            <a:ext cx="260730" cy="255573"/>
            <a:chOff x="-60988625" y="3740800"/>
            <a:chExt cx="316650" cy="310350"/>
          </a:xfrm>
        </p:grpSpPr>
        <p:sp>
          <p:nvSpPr>
            <p:cNvPr id="578" name="Google Shape;578;p5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50"/>
          <p:cNvGrpSpPr/>
          <p:nvPr/>
        </p:nvGrpSpPr>
        <p:grpSpPr>
          <a:xfrm>
            <a:off x="5448247" y="1519501"/>
            <a:ext cx="287043" cy="281350"/>
            <a:chOff x="-61784125" y="1931250"/>
            <a:chExt cx="316650" cy="317050"/>
          </a:xfrm>
        </p:grpSpPr>
        <p:sp>
          <p:nvSpPr>
            <p:cNvPr id="582" name="Google Shape;582;p50"/>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0"/>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0"/>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5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590" name="Shape 590"/>
        <p:cNvGrpSpPr/>
        <p:nvPr/>
      </p:nvGrpSpPr>
      <p:grpSpPr>
        <a:xfrm>
          <a:off x="0" y="0"/>
          <a:ext cx="0" cy="0"/>
          <a:chOff x="0" y="0"/>
          <a:chExt cx="0" cy="0"/>
        </a:xfrm>
      </p:grpSpPr>
      <p:sp>
        <p:nvSpPr>
          <p:cNvPr id="591" name="Google Shape;591;p51"/>
          <p:cNvSpPr txBox="1"/>
          <p:nvPr>
            <p:ph idx="1" type="subTitle"/>
          </p:nvPr>
        </p:nvSpPr>
        <p:spPr>
          <a:xfrm flipH="1">
            <a:off x="600525" y="226452"/>
            <a:ext cx="5501100" cy="30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3000"/>
              <a:t>TRANSFER LEARNING</a:t>
            </a:r>
            <a:endParaRPr b="0" sz="3000"/>
          </a:p>
        </p:txBody>
      </p:sp>
      <p:sp>
        <p:nvSpPr>
          <p:cNvPr id="592" name="Google Shape;592;p51"/>
          <p:cNvSpPr txBox="1"/>
          <p:nvPr>
            <p:ph idx="2" type="subTitle"/>
          </p:nvPr>
        </p:nvSpPr>
        <p:spPr>
          <a:xfrm>
            <a:off x="600525" y="1005375"/>
            <a:ext cx="7681500" cy="537600"/>
          </a:xfrm>
          <a:prstGeom prst="rect">
            <a:avLst/>
          </a:prstGeom>
        </p:spPr>
        <p:txBody>
          <a:bodyPr anchorCtr="0" anchor="b" bIns="34275" lIns="68575" spcFirstLastPara="1" rIns="68575" wrap="square" tIns="34275">
            <a:noAutofit/>
          </a:bodyPr>
          <a:lstStyle/>
          <a:p>
            <a:pPr indent="0" lvl="0" marL="0" rtl="0" algn="l">
              <a:lnSpc>
                <a:spcPct val="90000"/>
              </a:lnSpc>
              <a:spcBef>
                <a:spcPts val="0"/>
              </a:spcBef>
              <a:spcAft>
                <a:spcPts val="0"/>
              </a:spcAft>
              <a:buNone/>
            </a:pPr>
            <a:r>
              <a:rPr b="1" lang="es-ES" sz="1800">
                <a:latin typeface="Roboto Slab"/>
                <a:ea typeface="Roboto Slab"/>
                <a:cs typeface="Roboto Slab"/>
                <a:sym typeface="Roboto Slab"/>
              </a:rPr>
              <a:t>Language Modeling: </a:t>
            </a:r>
            <a:r>
              <a:rPr lang="es-ES" sz="1800"/>
              <a:t>Predicting the next word conditioned on the current state of a sentence.</a:t>
            </a:r>
            <a:endParaRPr sz="1800"/>
          </a:p>
        </p:txBody>
      </p:sp>
      <p:pic>
        <p:nvPicPr>
          <p:cNvPr id="593" name="Google Shape;593;p51"/>
          <p:cNvPicPr preferRelativeResize="0"/>
          <p:nvPr/>
        </p:nvPicPr>
        <p:blipFill>
          <a:blip r:embed="rId3">
            <a:alphaModFix/>
          </a:blip>
          <a:stretch>
            <a:fillRect/>
          </a:stretch>
        </p:blipFill>
        <p:spPr>
          <a:xfrm>
            <a:off x="814675" y="2194575"/>
            <a:ext cx="2718549" cy="1054800"/>
          </a:xfrm>
          <a:prstGeom prst="rect">
            <a:avLst/>
          </a:prstGeom>
          <a:noFill/>
          <a:ln>
            <a:noFill/>
          </a:ln>
        </p:spPr>
      </p:pic>
      <p:pic>
        <p:nvPicPr>
          <p:cNvPr id="594" name="Google Shape;594;p51"/>
          <p:cNvPicPr preferRelativeResize="0"/>
          <p:nvPr/>
        </p:nvPicPr>
        <p:blipFill>
          <a:blip r:embed="rId4">
            <a:alphaModFix/>
          </a:blip>
          <a:stretch>
            <a:fillRect/>
          </a:stretch>
        </p:blipFill>
        <p:spPr>
          <a:xfrm>
            <a:off x="4218099" y="1692925"/>
            <a:ext cx="3297925" cy="2095200"/>
          </a:xfrm>
          <a:prstGeom prst="rect">
            <a:avLst/>
          </a:prstGeom>
          <a:noFill/>
          <a:ln>
            <a:noFill/>
          </a:ln>
        </p:spPr>
      </p:pic>
      <p:sp>
        <p:nvSpPr>
          <p:cNvPr id="595" name="Google Shape;595;p51"/>
          <p:cNvSpPr txBox="1"/>
          <p:nvPr>
            <p:ph idx="2" type="subTitle"/>
          </p:nvPr>
        </p:nvSpPr>
        <p:spPr>
          <a:xfrm>
            <a:off x="676725" y="4815375"/>
            <a:ext cx="7681500" cy="537600"/>
          </a:xfrm>
          <a:prstGeom prst="rect">
            <a:avLst/>
          </a:prstGeom>
        </p:spPr>
        <p:txBody>
          <a:bodyPr anchorCtr="0" anchor="b" bIns="34275" lIns="68575" spcFirstLastPara="1" rIns="68575" wrap="square" tIns="34275">
            <a:noAutofit/>
          </a:bodyPr>
          <a:lstStyle/>
          <a:p>
            <a:pPr indent="0" lvl="0" marL="0" rtl="0" algn="l">
              <a:lnSpc>
                <a:spcPct val="90000"/>
              </a:lnSpc>
              <a:spcBef>
                <a:spcPts val="0"/>
              </a:spcBef>
              <a:spcAft>
                <a:spcPts val="0"/>
              </a:spcAft>
              <a:buNone/>
            </a:pPr>
            <a:r>
              <a:rPr b="1" lang="es-ES" sz="1800">
                <a:latin typeface="Roboto Slab"/>
                <a:ea typeface="Roboto Slab"/>
                <a:cs typeface="Roboto Slab"/>
                <a:sym typeface="Roboto Slab"/>
              </a:rPr>
              <a:t>Transfer learning</a:t>
            </a:r>
            <a:r>
              <a:rPr lang="es-ES" sz="1800"/>
              <a:t>: In a text classification model, firstly build a language model to gain knowledge of the language distribution and then continue training the model on your specific classification task.</a:t>
            </a:r>
            <a:endParaRPr sz="1800"/>
          </a:p>
          <a:p>
            <a:pPr indent="0" lvl="0" marL="0" rtl="0" algn="l">
              <a:lnSpc>
                <a:spcPct val="90000"/>
              </a:lnSpc>
              <a:spcBef>
                <a:spcPts val="0"/>
              </a:spcBef>
              <a:spcAft>
                <a:spcPts val="0"/>
              </a:spcAft>
              <a:buNone/>
            </a:pPr>
            <a:r>
              <a:t/>
            </a:r>
            <a:endParaRPr b="1" sz="1800">
              <a:latin typeface="Roboto Slab"/>
              <a:ea typeface="Roboto Slab"/>
              <a:cs typeface="Roboto Slab"/>
              <a:sym typeface="Roboto Slab"/>
            </a:endParaRPr>
          </a:p>
          <a:p>
            <a:pPr indent="0" lvl="0" marL="0" rtl="0" algn="l">
              <a:lnSpc>
                <a:spcPct val="90000"/>
              </a:lnSpc>
              <a:spcBef>
                <a:spcPts val="0"/>
              </a:spcBef>
              <a:spcAft>
                <a:spcPts val="0"/>
              </a:spcAft>
              <a:buNone/>
            </a:pPr>
            <a:r>
              <a:t/>
            </a:r>
            <a:endParaRPr b="1" sz="1800">
              <a:latin typeface="Roboto Slab"/>
              <a:ea typeface="Roboto Slab"/>
              <a:cs typeface="Roboto Slab"/>
              <a:sym typeface="Roboto Slab"/>
            </a:endParaRPr>
          </a:p>
        </p:txBody>
      </p:sp>
      <p:sp>
        <p:nvSpPr>
          <p:cNvPr id="596" name="Google Shape;596;p5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grpSp>
        <p:nvGrpSpPr>
          <p:cNvPr id="601" name="Google Shape;601;p52"/>
          <p:cNvGrpSpPr/>
          <p:nvPr/>
        </p:nvGrpSpPr>
        <p:grpSpPr>
          <a:xfrm>
            <a:off x="616314" y="1178687"/>
            <a:ext cx="7822214" cy="3161153"/>
            <a:chOff x="5793258" y="2247269"/>
            <a:chExt cx="1174119" cy="629486"/>
          </a:xfrm>
        </p:grpSpPr>
        <p:sp>
          <p:nvSpPr>
            <p:cNvPr id="602" name="Google Shape;602;p52"/>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p52"/>
          <p:cNvPicPr preferRelativeResize="0"/>
          <p:nvPr/>
        </p:nvPicPr>
        <p:blipFill>
          <a:blip r:embed="rId3">
            <a:alphaModFix/>
          </a:blip>
          <a:stretch>
            <a:fillRect/>
          </a:stretch>
        </p:blipFill>
        <p:spPr>
          <a:xfrm>
            <a:off x="1060700" y="1245900"/>
            <a:ext cx="809200" cy="602525"/>
          </a:xfrm>
          <a:prstGeom prst="rect">
            <a:avLst/>
          </a:prstGeom>
          <a:noFill/>
          <a:ln>
            <a:noFill/>
          </a:ln>
        </p:spPr>
      </p:pic>
      <p:pic>
        <p:nvPicPr>
          <p:cNvPr id="614" name="Google Shape;614;p52"/>
          <p:cNvPicPr preferRelativeResize="0"/>
          <p:nvPr/>
        </p:nvPicPr>
        <p:blipFill>
          <a:blip r:embed="rId4">
            <a:alphaModFix/>
          </a:blip>
          <a:stretch>
            <a:fillRect/>
          </a:stretch>
        </p:blipFill>
        <p:spPr>
          <a:xfrm>
            <a:off x="1141255" y="1848420"/>
            <a:ext cx="648100" cy="441075"/>
          </a:xfrm>
          <a:prstGeom prst="rect">
            <a:avLst/>
          </a:prstGeom>
          <a:noFill/>
          <a:ln>
            <a:noFill/>
          </a:ln>
        </p:spPr>
      </p:pic>
      <p:pic>
        <p:nvPicPr>
          <p:cNvPr id="615" name="Google Shape;615;p52"/>
          <p:cNvPicPr preferRelativeResize="0"/>
          <p:nvPr/>
        </p:nvPicPr>
        <p:blipFill>
          <a:blip r:embed="rId5">
            <a:alphaModFix/>
          </a:blip>
          <a:stretch>
            <a:fillRect/>
          </a:stretch>
        </p:blipFill>
        <p:spPr>
          <a:xfrm>
            <a:off x="6926583" y="1309916"/>
            <a:ext cx="1173976" cy="474498"/>
          </a:xfrm>
          <a:prstGeom prst="rect">
            <a:avLst/>
          </a:prstGeom>
          <a:noFill/>
          <a:ln>
            <a:noFill/>
          </a:ln>
        </p:spPr>
      </p:pic>
      <p:pic>
        <p:nvPicPr>
          <p:cNvPr id="616" name="Google Shape;616;p52"/>
          <p:cNvPicPr preferRelativeResize="0"/>
          <p:nvPr/>
        </p:nvPicPr>
        <p:blipFill>
          <a:blip r:embed="rId5">
            <a:alphaModFix/>
          </a:blip>
          <a:stretch>
            <a:fillRect/>
          </a:stretch>
        </p:blipFill>
        <p:spPr>
          <a:xfrm>
            <a:off x="3864233" y="1309928"/>
            <a:ext cx="1173976" cy="474498"/>
          </a:xfrm>
          <a:prstGeom prst="rect">
            <a:avLst/>
          </a:prstGeom>
          <a:noFill/>
          <a:ln>
            <a:noFill/>
          </a:ln>
        </p:spPr>
      </p:pic>
      <p:pic>
        <p:nvPicPr>
          <p:cNvPr id="617" name="Google Shape;617;p52"/>
          <p:cNvPicPr preferRelativeResize="0"/>
          <p:nvPr/>
        </p:nvPicPr>
        <p:blipFill>
          <a:blip r:embed="rId6">
            <a:alphaModFix/>
          </a:blip>
          <a:stretch>
            <a:fillRect/>
          </a:stretch>
        </p:blipFill>
        <p:spPr>
          <a:xfrm>
            <a:off x="2535075" y="3172402"/>
            <a:ext cx="809200" cy="615498"/>
          </a:xfrm>
          <a:prstGeom prst="rect">
            <a:avLst/>
          </a:prstGeom>
          <a:noFill/>
          <a:ln>
            <a:noFill/>
          </a:ln>
        </p:spPr>
      </p:pic>
      <p:pic>
        <p:nvPicPr>
          <p:cNvPr id="618" name="Google Shape;618;p52"/>
          <p:cNvPicPr preferRelativeResize="0"/>
          <p:nvPr/>
        </p:nvPicPr>
        <p:blipFill>
          <a:blip r:embed="rId7">
            <a:alphaModFix/>
          </a:blip>
          <a:stretch>
            <a:fillRect/>
          </a:stretch>
        </p:blipFill>
        <p:spPr>
          <a:xfrm>
            <a:off x="5375681" y="3228652"/>
            <a:ext cx="1173980" cy="525663"/>
          </a:xfrm>
          <a:prstGeom prst="rect">
            <a:avLst/>
          </a:prstGeom>
          <a:noFill/>
          <a:ln>
            <a:noFill/>
          </a:ln>
        </p:spPr>
      </p:pic>
      <p:pic>
        <p:nvPicPr>
          <p:cNvPr id="619" name="Google Shape;619;p52"/>
          <p:cNvPicPr preferRelativeResize="0"/>
          <p:nvPr/>
        </p:nvPicPr>
        <p:blipFill>
          <a:blip r:embed="rId8">
            <a:alphaModFix/>
          </a:blip>
          <a:stretch>
            <a:fillRect/>
          </a:stretch>
        </p:blipFill>
        <p:spPr>
          <a:xfrm>
            <a:off x="2578644" y="3797851"/>
            <a:ext cx="648100" cy="427043"/>
          </a:xfrm>
          <a:prstGeom prst="rect">
            <a:avLst/>
          </a:prstGeom>
          <a:noFill/>
          <a:ln>
            <a:noFill/>
          </a:ln>
        </p:spPr>
      </p:pic>
      <p:pic>
        <p:nvPicPr>
          <p:cNvPr id="620" name="Google Shape;620;p52"/>
          <p:cNvPicPr preferRelativeResize="0"/>
          <p:nvPr/>
        </p:nvPicPr>
        <p:blipFill>
          <a:blip r:embed="rId9">
            <a:alphaModFix/>
          </a:blip>
          <a:stretch>
            <a:fillRect/>
          </a:stretch>
        </p:blipFill>
        <p:spPr>
          <a:xfrm>
            <a:off x="6880364" y="1806125"/>
            <a:ext cx="1266399" cy="525675"/>
          </a:xfrm>
          <a:prstGeom prst="rect">
            <a:avLst/>
          </a:prstGeom>
          <a:noFill/>
          <a:ln>
            <a:noFill/>
          </a:ln>
        </p:spPr>
      </p:pic>
      <p:pic>
        <p:nvPicPr>
          <p:cNvPr id="621" name="Google Shape;621;p52"/>
          <p:cNvPicPr preferRelativeResize="0"/>
          <p:nvPr/>
        </p:nvPicPr>
        <p:blipFill>
          <a:blip r:embed="rId10">
            <a:alphaModFix/>
          </a:blip>
          <a:stretch>
            <a:fillRect/>
          </a:stretch>
        </p:blipFill>
        <p:spPr>
          <a:xfrm>
            <a:off x="5296583" y="3797850"/>
            <a:ext cx="1421467" cy="427050"/>
          </a:xfrm>
          <a:prstGeom prst="rect">
            <a:avLst/>
          </a:prstGeom>
          <a:noFill/>
          <a:ln>
            <a:noFill/>
          </a:ln>
        </p:spPr>
      </p:pic>
      <p:pic>
        <p:nvPicPr>
          <p:cNvPr id="622" name="Google Shape;622;p52"/>
          <p:cNvPicPr preferRelativeResize="0"/>
          <p:nvPr/>
        </p:nvPicPr>
        <p:blipFill>
          <a:blip r:embed="rId9">
            <a:alphaModFix/>
          </a:blip>
          <a:stretch>
            <a:fillRect/>
          </a:stretch>
        </p:blipFill>
        <p:spPr>
          <a:xfrm>
            <a:off x="3818001" y="1806125"/>
            <a:ext cx="1266399" cy="525675"/>
          </a:xfrm>
          <a:prstGeom prst="rect">
            <a:avLst/>
          </a:prstGeom>
          <a:noFill/>
          <a:ln>
            <a:noFill/>
          </a:ln>
        </p:spPr>
      </p:pic>
      <p:sp>
        <p:nvSpPr>
          <p:cNvPr id="623" name="Google Shape;623;p52"/>
          <p:cNvSpPr txBox="1"/>
          <p:nvPr/>
        </p:nvSpPr>
        <p:spPr>
          <a:xfrm>
            <a:off x="9839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Jan 18</a:t>
            </a:r>
            <a:endParaRPr sz="1800">
              <a:solidFill>
                <a:srgbClr val="1DCDC3"/>
              </a:solidFill>
              <a:latin typeface="Squada One"/>
              <a:ea typeface="Squada One"/>
              <a:cs typeface="Squada One"/>
              <a:sym typeface="Squada One"/>
            </a:endParaRPr>
          </a:p>
        </p:txBody>
      </p:sp>
      <p:sp>
        <p:nvSpPr>
          <p:cNvPr id="624" name="Google Shape;624;p52"/>
          <p:cNvSpPr txBox="1"/>
          <p:nvPr/>
        </p:nvSpPr>
        <p:spPr>
          <a:xfrm>
            <a:off x="2378750" y="2094738"/>
            <a:ext cx="10479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solidFill>
                  <a:srgbClr val="1DCDC3"/>
                </a:solidFill>
                <a:latin typeface="Squada One"/>
                <a:ea typeface="Squada One"/>
                <a:cs typeface="Squada One"/>
                <a:sym typeface="Squada One"/>
              </a:rPr>
              <a:t>Feb 18</a:t>
            </a:r>
            <a:endParaRPr sz="1800">
              <a:solidFill>
                <a:srgbClr val="1DCDC3"/>
              </a:solidFill>
              <a:latin typeface="Squada One"/>
              <a:ea typeface="Squada One"/>
              <a:cs typeface="Squada One"/>
              <a:sym typeface="Squada One"/>
            </a:endParaRPr>
          </a:p>
        </p:txBody>
      </p:sp>
      <p:sp>
        <p:nvSpPr>
          <p:cNvPr id="625" name="Google Shape;625;p52"/>
          <p:cNvSpPr txBox="1"/>
          <p:nvPr/>
        </p:nvSpPr>
        <p:spPr>
          <a:xfrm>
            <a:off x="40700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Jun </a:t>
            </a:r>
            <a:r>
              <a:rPr lang="es-ES" sz="1800">
                <a:solidFill>
                  <a:srgbClr val="1DCDC3"/>
                </a:solidFill>
                <a:latin typeface="Squada One"/>
                <a:ea typeface="Squada One"/>
                <a:cs typeface="Squada One"/>
                <a:sym typeface="Squada One"/>
              </a:rPr>
              <a:t>18</a:t>
            </a:r>
            <a:endParaRPr sz="1800">
              <a:solidFill>
                <a:srgbClr val="1DCDC3"/>
              </a:solidFill>
              <a:latin typeface="Squada One"/>
              <a:ea typeface="Squada One"/>
              <a:cs typeface="Squada One"/>
              <a:sym typeface="Squada One"/>
            </a:endParaRPr>
          </a:p>
        </p:txBody>
      </p:sp>
      <p:sp>
        <p:nvSpPr>
          <p:cNvPr id="626" name="Google Shape;626;p52"/>
          <p:cNvSpPr txBox="1"/>
          <p:nvPr/>
        </p:nvSpPr>
        <p:spPr>
          <a:xfrm>
            <a:off x="5458438" y="2094738"/>
            <a:ext cx="10479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solidFill>
                  <a:srgbClr val="1DCDC3"/>
                </a:solidFill>
                <a:latin typeface="Squada One"/>
                <a:ea typeface="Squada One"/>
                <a:cs typeface="Squada One"/>
                <a:sym typeface="Squada One"/>
              </a:rPr>
              <a:t>Oct </a:t>
            </a:r>
            <a:r>
              <a:rPr lang="es-ES" sz="1800">
                <a:solidFill>
                  <a:srgbClr val="1DCDC3"/>
                </a:solidFill>
                <a:latin typeface="Squada One"/>
                <a:ea typeface="Squada One"/>
                <a:cs typeface="Squada One"/>
                <a:sym typeface="Squada One"/>
              </a:rPr>
              <a:t>18</a:t>
            </a:r>
            <a:endParaRPr sz="1800">
              <a:solidFill>
                <a:srgbClr val="1DCDC3"/>
              </a:solidFill>
              <a:latin typeface="Squada One"/>
              <a:ea typeface="Squada One"/>
              <a:cs typeface="Squada One"/>
              <a:sym typeface="Squada One"/>
            </a:endParaRPr>
          </a:p>
        </p:txBody>
      </p:sp>
      <p:sp>
        <p:nvSpPr>
          <p:cNvPr id="627" name="Google Shape;627;p52"/>
          <p:cNvSpPr txBox="1"/>
          <p:nvPr/>
        </p:nvSpPr>
        <p:spPr>
          <a:xfrm>
            <a:off x="71561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Feb </a:t>
            </a:r>
            <a:r>
              <a:rPr lang="es-ES" sz="1800">
                <a:solidFill>
                  <a:srgbClr val="1DCDC3"/>
                </a:solidFill>
                <a:latin typeface="Squada One"/>
                <a:ea typeface="Squada One"/>
                <a:cs typeface="Squada One"/>
                <a:sym typeface="Squada One"/>
              </a:rPr>
              <a:t>19</a:t>
            </a:r>
            <a:endParaRPr sz="1800">
              <a:solidFill>
                <a:srgbClr val="1DCDC3"/>
              </a:solidFill>
              <a:latin typeface="Squada One"/>
              <a:ea typeface="Squada One"/>
              <a:cs typeface="Squada One"/>
              <a:sym typeface="Squada One"/>
            </a:endParaRPr>
          </a:p>
        </p:txBody>
      </p:sp>
      <p:sp>
        <p:nvSpPr>
          <p:cNvPr id="628" name="Google Shape;628;p52"/>
          <p:cNvSpPr txBox="1"/>
          <p:nvPr>
            <p:ph idx="4294967295" type="subTitle"/>
          </p:nvPr>
        </p:nvSpPr>
        <p:spPr>
          <a:xfrm flipH="1">
            <a:off x="600500" y="226450"/>
            <a:ext cx="7023300" cy="30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3000">
                <a:solidFill>
                  <a:srgbClr val="FFFFFF"/>
                </a:solidFill>
                <a:latin typeface="Squada One"/>
                <a:ea typeface="Squada One"/>
                <a:cs typeface="Squada One"/>
                <a:sym typeface="Squada One"/>
              </a:rPr>
              <a:t>TRANSFER LEARNING IN NLP THROUGH TIME</a:t>
            </a:r>
            <a:endParaRPr sz="3000">
              <a:solidFill>
                <a:srgbClr val="FFFFFF"/>
              </a:solidFill>
              <a:latin typeface="Squada One"/>
              <a:ea typeface="Squada One"/>
              <a:cs typeface="Squada One"/>
              <a:sym typeface="Squada One"/>
            </a:endParaRPr>
          </a:p>
        </p:txBody>
      </p:sp>
      <p:sp>
        <p:nvSpPr>
          <p:cNvPr id="629" name="Google Shape;629;p52"/>
          <p:cNvSpPr txBox="1"/>
          <p:nvPr/>
        </p:nvSpPr>
        <p:spPr>
          <a:xfrm>
            <a:off x="278025" y="4924975"/>
            <a:ext cx="3792000" cy="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Slab Regular"/>
              <a:ea typeface="Roboto Slab Regular"/>
              <a:cs typeface="Roboto Slab Regular"/>
              <a:sym typeface="Roboto Slab Regular"/>
            </a:endParaRPr>
          </a:p>
        </p:txBody>
      </p:sp>
      <p:sp>
        <p:nvSpPr>
          <p:cNvPr id="630" name="Google Shape;630;p52"/>
          <p:cNvSpPr txBox="1"/>
          <p:nvPr/>
        </p:nvSpPr>
        <p:spPr>
          <a:xfrm>
            <a:off x="109450" y="4884850"/>
            <a:ext cx="43773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http://jalammar.github.io/illustrated-bert/</a:t>
            </a:r>
            <a:endParaRPr sz="700">
              <a:solidFill>
                <a:srgbClr val="666666"/>
              </a:solidFill>
              <a:latin typeface="Roboto Slab Regular"/>
              <a:ea typeface="Roboto Slab Regular"/>
              <a:cs typeface="Roboto Slab Regular"/>
              <a:sym typeface="Roboto Slab Regular"/>
            </a:endParaRPr>
          </a:p>
        </p:txBody>
      </p:sp>
      <p:sp>
        <p:nvSpPr>
          <p:cNvPr id="631" name="Google Shape;631;p52"/>
          <p:cNvSpPr txBox="1"/>
          <p:nvPr/>
        </p:nvSpPr>
        <p:spPr>
          <a:xfrm>
            <a:off x="4560100" y="1498800"/>
            <a:ext cx="10596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434343"/>
                </a:solidFill>
                <a:latin typeface="Roboto Slab Regular"/>
                <a:ea typeface="Roboto Slab Regular"/>
                <a:cs typeface="Roboto Slab Regular"/>
                <a:sym typeface="Roboto Slab Regular"/>
              </a:rPr>
              <a:t>GPT</a:t>
            </a:r>
            <a:endParaRPr sz="700">
              <a:solidFill>
                <a:srgbClr val="434343"/>
              </a:solidFill>
              <a:latin typeface="Roboto Slab Regular"/>
              <a:ea typeface="Roboto Slab Regular"/>
              <a:cs typeface="Roboto Slab Regular"/>
              <a:sym typeface="Roboto Slab Regular"/>
            </a:endParaRPr>
          </a:p>
        </p:txBody>
      </p:sp>
      <p:sp>
        <p:nvSpPr>
          <p:cNvPr id="632" name="Google Shape;632;p52"/>
          <p:cNvSpPr txBox="1"/>
          <p:nvPr/>
        </p:nvSpPr>
        <p:spPr>
          <a:xfrm>
            <a:off x="7608100" y="1498800"/>
            <a:ext cx="10596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434343"/>
                </a:solidFill>
                <a:latin typeface="Roboto Slab Regular"/>
                <a:ea typeface="Roboto Slab Regular"/>
                <a:cs typeface="Roboto Slab Regular"/>
                <a:sym typeface="Roboto Slab Regular"/>
              </a:rPr>
              <a:t>GPT2</a:t>
            </a:r>
            <a:endParaRPr sz="700">
              <a:solidFill>
                <a:srgbClr val="434343"/>
              </a:solidFill>
              <a:latin typeface="Roboto Slab Regular"/>
              <a:ea typeface="Roboto Slab Regular"/>
              <a:cs typeface="Roboto Slab Regular"/>
              <a:sym typeface="Roboto Slab Regular"/>
            </a:endParaRPr>
          </a:p>
        </p:txBody>
      </p:sp>
      <p:sp>
        <p:nvSpPr>
          <p:cNvPr id="633" name="Google Shape;633;p5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grpSp>
        <p:nvGrpSpPr>
          <p:cNvPr id="638" name="Google Shape;638;p53"/>
          <p:cNvGrpSpPr/>
          <p:nvPr/>
        </p:nvGrpSpPr>
        <p:grpSpPr>
          <a:xfrm>
            <a:off x="616314" y="1178687"/>
            <a:ext cx="7822214" cy="3161153"/>
            <a:chOff x="5793258" y="2247269"/>
            <a:chExt cx="1174119" cy="629486"/>
          </a:xfrm>
        </p:grpSpPr>
        <p:sp>
          <p:nvSpPr>
            <p:cNvPr id="639" name="Google Shape;639;p53"/>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0" name="Google Shape;650;p53"/>
          <p:cNvPicPr preferRelativeResize="0"/>
          <p:nvPr/>
        </p:nvPicPr>
        <p:blipFill>
          <a:blip r:embed="rId3">
            <a:alphaModFix/>
          </a:blip>
          <a:stretch>
            <a:fillRect/>
          </a:stretch>
        </p:blipFill>
        <p:spPr>
          <a:xfrm>
            <a:off x="1060700" y="1245900"/>
            <a:ext cx="809200" cy="602525"/>
          </a:xfrm>
          <a:prstGeom prst="rect">
            <a:avLst/>
          </a:prstGeom>
          <a:noFill/>
          <a:ln>
            <a:noFill/>
          </a:ln>
        </p:spPr>
      </p:pic>
      <p:pic>
        <p:nvPicPr>
          <p:cNvPr id="651" name="Google Shape;651;p53"/>
          <p:cNvPicPr preferRelativeResize="0"/>
          <p:nvPr/>
        </p:nvPicPr>
        <p:blipFill>
          <a:blip r:embed="rId4">
            <a:alphaModFix/>
          </a:blip>
          <a:stretch>
            <a:fillRect/>
          </a:stretch>
        </p:blipFill>
        <p:spPr>
          <a:xfrm>
            <a:off x="1141255" y="1848420"/>
            <a:ext cx="648100" cy="441075"/>
          </a:xfrm>
          <a:prstGeom prst="rect">
            <a:avLst/>
          </a:prstGeom>
          <a:noFill/>
          <a:ln>
            <a:noFill/>
          </a:ln>
        </p:spPr>
      </p:pic>
      <p:pic>
        <p:nvPicPr>
          <p:cNvPr id="652" name="Google Shape;652;p53"/>
          <p:cNvPicPr preferRelativeResize="0"/>
          <p:nvPr/>
        </p:nvPicPr>
        <p:blipFill>
          <a:blip r:embed="rId5">
            <a:alphaModFix/>
          </a:blip>
          <a:stretch>
            <a:fillRect/>
          </a:stretch>
        </p:blipFill>
        <p:spPr>
          <a:xfrm>
            <a:off x="6926583" y="1309916"/>
            <a:ext cx="1173976" cy="474498"/>
          </a:xfrm>
          <a:prstGeom prst="rect">
            <a:avLst/>
          </a:prstGeom>
          <a:noFill/>
          <a:ln>
            <a:noFill/>
          </a:ln>
        </p:spPr>
      </p:pic>
      <p:pic>
        <p:nvPicPr>
          <p:cNvPr id="653" name="Google Shape;653;p53"/>
          <p:cNvPicPr preferRelativeResize="0"/>
          <p:nvPr/>
        </p:nvPicPr>
        <p:blipFill>
          <a:blip r:embed="rId5">
            <a:alphaModFix/>
          </a:blip>
          <a:stretch>
            <a:fillRect/>
          </a:stretch>
        </p:blipFill>
        <p:spPr>
          <a:xfrm>
            <a:off x="3864233" y="1309928"/>
            <a:ext cx="1173976" cy="474498"/>
          </a:xfrm>
          <a:prstGeom prst="rect">
            <a:avLst/>
          </a:prstGeom>
          <a:noFill/>
          <a:ln>
            <a:noFill/>
          </a:ln>
        </p:spPr>
      </p:pic>
      <p:pic>
        <p:nvPicPr>
          <p:cNvPr id="654" name="Google Shape;654;p53"/>
          <p:cNvPicPr preferRelativeResize="0"/>
          <p:nvPr/>
        </p:nvPicPr>
        <p:blipFill>
          <a:blip r:embed="rId6">
            <a:alphaModFix/>
          </a:blip>
          <a:stretch>
            <a:fillRect/>
          </a:stretch>
        </p:blipFill>
        <p:spPr>
          <a:xfrm>
            <a:off x="2535075" y="3172402"/>
            <a:ext cx="809200" cy="615498"/>
          </a:xfrm>
          <a:prstGeom prst="rect">
            <a:avLst/>
          </a:prstGeom>
          <a:noFill/>
          <a:ln>
            <a:noFill/>
          </a:ln>
        </p:spPr>
      </p:pic>
      <p:pic>
        <p:nvPicPr>
          <p:cNvPr id="655" name="Google Shape;655;p53"/>
          <p:cNvPicPr preferRelativeResize="0"/>
          <p:nvPr/>
        </p:nvPicPr>
        <p:blipFill>
          <a:blip r:embed="rId7">
            <a:alphaModFix/>
          </a:blip>
          <a:stretch>
            <a:fillRect/>
          </a:stretch>
        </p:blipFill>
        <p:spPr>
          <a:xfrm>
            <a:off x="5375681" y="3228652"/>
            <a:ext cx="1173980" cy="525663"/>
          </a:xfrm>
          <a:prstGeom prst="rect">
            <a:avLst/>
          </a:prstGeom>
          <a:noFill/>
          <a:ln>
            <a:noFill/>
          </a:ln>
        </p:spPr>
      </p:pic>
      <p:pic>
        <p:nvPicPr>
          <p:cNvPr id="656" name="Google Shape;656;p53"/>
          <p:cNvPicPr preferRelativeResize="0"/>
          <p:nvPr/>
        </p:nvPicPr>
        <p:blipFill>
          <a:blip r:embed="rId8">
            <a:alphaModFix/>
          </a:blip>
          <a:stretch>
            <a:fillRect/>
          </a:stretch>
        </p:blipFill>
        <p:spPr>
          <a:xfrm>
            <a:off x="2578644" y="3797851"/>
            <a:ext cx="648100" cy="427043"/>
          </a:xfrm>
          <a:prstGeom prst="rect">
            <a:avLst/>
          </a:prstGeom>
          <a:noFill/>
          <a:ln>
            <a:noFill/>
          </a:ln>
        </p:spPr>
      </p:pic>
      <p:pic>
        <p:nvPicPr>
          <p:cNvPr id="657" name="Google Shape;657;p53"/>
          <p:cNvPicPr preferRelativeResize="0"/>
          <p:nvPr/>
        </p:nvPicPr>
        <p:blipFill>
          <a:blip r:embed="rId9">
            <a:alphaModFix/>
          </a:blip>
          <a:stretch>
            <a:fillRect/>
          </a:stretch>
        </p:blipFill>
        <p:spPr>
          <a:xfrm>
            <a:off x="6880364" y="1806125"/>
            <a:ext cx="1266399" cy="525675"/>
          </a:xfrm>
          <a:prstGeom prst="rect">
            <a:avLst/>
          </a:prstGeom>
          <a:noFill/>
          <a:ln>
            <a:noFill/>
          </a:ln>
        </p:spPr>
      </p:pic>
      <p:pic>
        <p:nvPicPr>
          <p:cNvPr id="658" name="Google Shape;658;p53"/>
          <p:cNvPicPr preferRelativeResize="0"/>
          <p:nvPr/>
        </p:nvPicPr>
        <p:blipFill>
          <a:blip r:embed="rId10">
            <a:alphaModFix/>
          </a:blip>
          <a:stretch>
            <a:fillRect/>
          </a:stretch>
        </p:blipFill>
        <p:spPr>
          <a:xfrm>
            <a:off x="5296583" y="3797850"/>
            <a:ext cx="1421467" cy="427050"/>
          </a:xfrm>
          <a:prstGeom prst="rect">
            <a:avLst/>
          </a:prstGeom>
          <a:noFill/>
          <a:ln>
            <a:noFill/>
          </a:ln>
        </p:spPr>
      </p:pic>
      <p:pic>
        <p:nvPicPr>
          <p:cNvPr id="659" name="Google Shape;659;p53"/>
          <p:cNvPicPr preferRelativeResize="0"/>
          <p:nvPr/>
        </p:nvPicPr>
        <p:blipFill>
          <a:blip r:embed="rId9">
            <a:alphaModFix/>
          </a:blip>
          <a:stretch>
            <a:fillRect/>
          </a:stretch>
        </p:blipFill>
        <p:spPr>
          <a:xfrm>
            <a:off x="3818001" y="1806125"/>
            <a:ext cx="1266399" cy="525675"/>
          </a:xfrm>
          <a:prstGeom prst="rect">
            <a:avLst/>
          </a:prstGeom>
          <a:noFill/>
          <a:ln>
            <a:noFill/>
          </a:ln>
        </p:spPr>
      </p:pic>
      <p:sp>
        <p:nvSpPr>
          <p:cNvPr id="660" name="Google Shape;660;p53"/>
          <p:cNvSpPr txBox="1"/>
          <p:nvPr/>
        </p:nvSpPr>
        <p:spPr>
          <a:xfrm>
            <a:off x="9839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Jan 18</a:t>
            </a:r>
            <a:endParaRPr sz="1800">
              <a:solidFill>
                <a:srgbClr val="1DCDC3"/>
              </a:solidFill>
              <a:latin typeface="Squada One"/>
              <a:ea typeface="Squada One"/>
              <a:cs typeface="Squada One"/>
              <a:sym typeface="Squada One"/>
            </a:endParaRPr>
          </a:p>
        </p:txBody>
      </p:sp>
      <p:sp>
        <p:nvSpPr>
          <p:cNvPr id="661" name="Google Shape;661;p53"/>
          <p:cNvSpPr txBox="1"/>
          <p:nvPr/>
        </p:nvSpPr>
        <p:spPr>
          <a:xfrm>
            <a:off x="2378750" y="2094738"/>
            <a:ext cx="10479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solidFill>
                  <a:srgbClr val="1DCDC3"/>
                </a:solidFill>
                <a:latin typeface="Squada One"/>
                <a:ea typeface="Squada One"/>
                <a:cs typeface="Squada One"/>
                <a:sym typeface="Squada One"/>
              </a:rPr>
              <a:t>Feb 18</a:t>
            </a:r>
            <a:endParaRPr sz="1800">
              <a:solidFill>
                <a:srgbClr val="1DCDC3"/>
              </a:solidFill>
              <a:latin typeface="Squada One"/>
              <a:ea typeface="Squada One"/>
              <a:cs typeface="Squada One"/>
              <a:sym typeface="Squada One"/>
            </a:endParaRPr>
          </a:p>
        </p:txBody>
      </p:sp>
      <p:sp>
        <p:nvSpPr>
          <p:cNvPr id="662" name="Google Shape;662;p53"/>
          <p:cNvSpPr txBox="1"/>
          <p:nvPr/>
        </p:nvSpPr>
        <p:spPr>
          <a:xfrm>
            <a:off x="40700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Jun 18</a:t>
            </a:r>
            <a:endParaRPr sz="1800">
              <a:solidFill>
                <a:srgbClr val="1DCDC3"/>
              </a:solidFill>
              <a:latin typeface="Squada One"/>
              <a:ea typeface="Squada One"/>
              <a:cs typeface="Squada One"/>
              <a:sym typeface="Squada One"/>
            </a:endParaRPr>
          </a:p>
        </p:txBody>
      </p:sp>
      <p:sp>
        <p:nvSpPr>
          <p:cNvPr id="663" name="Google Shape;663;p53"/>
          <p:cNvSpPr txBox="1"/>
          <p:nvPr/>
        </p:nvSpPr>
        <p:spPr>
          <a:xfrm>
            <a:off x="5458438" y="2094738"/>
            <a:ext cx="10479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solidFill>
                  <a:srgbClr val="1DCDC3"/>
                </a:solidFill>
                <a:latin typeface="Squada One"/>
                <a:ea typeface="Squada One"/>
                <a:cs typeface="Squada One"/>
                <a:sym typeface="Squada One"/>
              </a:rPr>
              <a:t>Oct 18</a:t>
            </a:r>
            <a:endParaRPr sz="1800">
              <a:solidFill>
                <a:srgbClr val="1DCDC3"/>
              </a:solidFill>
              <a:latin typeface="Squada One"/>
              <a:ea typeface="Squada One"/>
              <a:cs typeface="Squada One"/>
              <a:sym typeface="Squada One"/>
            </a:endParaRPr>
          </a:p>
        </p:txBody>
      </p:sp>
      <p:sp>
        <p:nvSpPr>
          <p:cNvPr id="664" name="Google Shape;664;p53"/>
          <p:cNvSpPr txBox="1"/>
          <p:nvPr/>
        </p:nvSpPr>
        <p:spPr>
          <a:xfrm>
            <a:off x="7156150" y="2931550"/>
            <a:ext cx="1092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rgbClr val="1DCDC3"/>
                </a:solidFill>
                <a:latin typeface="Squada One"/>
                <a:ea typeface="Squada One"/>
                <a:cs typeface="Squada One"/>
                <a:sym typeface="Squada One"/>
              </a:rPr>
              <a:t>Feb 19</a:t>
            </a:r>
            <a:endParaRPr sz="1800">
              <a:solidFill>
                <a:srgbClr val="1DCDC3"/>
              </a:solidFill>
              <a:latin typeface="Squada One"/>
              <a:ea typeface="Squada One"/>
              <a:cs typeface="Squada One"/>
              <a:sym typeface="Squada One"/>
            </a:endParaRPr>
          </a:p>
        </p:txBody>
      </p:sp>
      <p:sp>
        <p:nvSpPr>
          <p:cNvPr id="665" name="Google Shape;665;p53"/>
          <p:cNvSpPr txBox="1"/>
          <p:nvPr>
            <p:ph idx="4294967295" type="subTitle"/>
          </p:nvPr>
        </p:nvSpPr>
        <p:spPr>
          <a:xfrm flipH="1">
            <a:off x="600500" y="226450"/>
            <a:ext cx="7023300" cy="30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3000">
                <a:solidFill>
                  <a:srgbClr val="FFFFFF"/>
                </a:solidFill>
                <a:latin typeface="Squada One"/>
                <a:ea typeface="Squada One"/>
                <a:cs typeface="Squada One"/>
                <a:sym typeface="Squada One"/>
              </a:rPr>
              <a:t>TRANSFER LEARNING IN NLP THROUGH TIME</a:t>
            </a:r>
            <a:endParaRPr sz="3000">
              <a:solidFill>
                <a:srgbClr val="FFFFFF"/>
              </a:solidFill>
              <a:latin typeface="Squada One"/>
              <a:ea typeface="Squada One"/>
              <a:cs typeface="Squada One"/>
              <a:sym typeface="Squada One"/>
            </a:endParaRPr>
          </a:p>
        </p:txBody>
      </p:sp>
      <p:pic>
        <p:nvPicPr>
          <p:cNvPr id="666" name="Google Shape;666;p53"/>
          <p:cNvPicPr preferRelativeResize="0"/>
          <p:nvPr/>
        </p:nvPicPr>
        <p:blipFill>
          <a:blip r:embed="rId11">
            <a:alphaModFix amt="33000"/>
          </a:blip>
          <a:stretch>
            <a:fillRect/>
          </a:stretch>
        </p:blipFill>
        <p:spPr>
          <a:xfrm>
            <a:off x="3951675" y="880400"/>
            <a:ext cx="4021975" cy="3977325"/>
          </a:xfrm>
          <a:prstGeom prst="rect">
            <a:avLst/>
          </a:prstGeom>
          <a:noFill/>
          <a:ln>
            <a:noFill/>
          </a:ln>
        </p:spPr>
      </p:pic>
      <p:sp>
        <p:nvSpPr>
          <p:cNvPr id="667" name="Google Shape;667;p53"/>
          <p:cNvSpPr txBox="1"/>
          <p:nvPr/>
        </p:nvSpPr>
        <p:spPr>
          <a:xfrm>
            <a:off x="109450" y="4884850"/>
            <a:ext cx="43773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http://jalammar.github.io/illustrated-bert/</a:t>
            </a:r>
            <a:endParaRPr sz="700">
              <a:solidFill>
                <a:srgbClr val="666666"/>
              </a:solidFill>
              <a:latin typeface="Roboto Slab Regular"/>
              <a:ea typeface="Roboto Slab Regular"/>
              <a:cs typeface="Roboto Slab Regular"/>
              <a:sym typeface="Roboto Slab Regular"/>
            </a:endParaRPr>
          </a:p>
        </p:txBody>
      </p:sp>
      <p:sp>
        <p:nvSpPr>
          <p:cNvPr id="668" name="Google Shape;668;p5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672" name="Shape 672"/>
        <p:cNvGrpSpPr/>
        <p:nvPr/>
      </p:nvGrpSpPr>
      <p:grpSpPr>
        <a:xfrm>
          <a:off x="0" y="0"/>
          <a:ext cx="0" cy="0"/>
          <a:chOff x="0" y="0"/>
          <a:chExt cx="0" cy="0"/>
        </a:xfrm>
      </p:grpSpPr>
      <p:sp>
        <p:nvSpPr>
          <p:cNvPr id="673" name="Google Shape;673;p54"/>
          <p:cNvSpPr txBox="1"/>
          <p:nvPr>
            <p:ph type="ctrTitle"/>
          </p:nvPr>
        </p:nvSpPr>
        <p:spPr>
          <a:xfrm flipH="1">
            <a:off x="5976938" y="827965"/>
            <a:ext cx="2308500" cy="348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3200"/>
              <a:buFont typeface="Arial"/>
              <a:buNone/>
            </a:pPr>
            <a:r>
              <a:rPr b="1" lang="es-ES" sz="3200">
                <a:solidFill>
                  <a:srgbClr val="FFFFFF"/>
                </a:solidFill>
              </a:rPr>
              <a:t>TRANSFER LEARNING IN NLP </a:t>
            </a:r>
            <a:endParaRPr>
              <a:solidFill>
                <a:srgbClr val="FFFFFF"/>
              </a:solidFill>
            </a:endParaRPr>
          </a:p>
        </p:txBody>
      </p:sp>
      <p:sp>
        <p:nvSpPr>
          <p:cNvPr id="674" name="Google Shape;674;p54"/>
          <p:cNvSpPr txBox="1"/>
          <p:nvPr>
            <p:ph idx="1" type="subTitle"/>
          </p:nvPr>
        </p:nvSpPr>
        <p:spPr>
          <a:xfrm flipH="1">
            <a:off x="825666" y="2286000"/>
            <a:ext cx="2325600" cy="2337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sz="3000"/>
              <a:t>ELMo</a:t>
            </a:r>
            <a:endParaRPr b="0" sz="3000"/>
          </a:p>
        </p:txBody>
      </p:sp>
      <p:sp>
        <p:nvSpPr>
          <p:cNvPr id="675" name="Google Shape;675;p54"/>
          <p:cNvSpPr txBox="1"/>
          <p:nvPr>
            <p:ph idx="2" type="subTitle"/>
          </p:nvPr>
        </p:nvSpPr>
        <p:spPr>
          <a:xfrm>
            <a:off x="923002" y="2567525"/>
            <a:ext cx="2416800" cy="894600"/>
          </a:xfrm>
          <a:prstGeom prst="rect">
            <a:avLst/>
          </a:prstGeom>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s-ES" sz="1100">
                <a:solidFill>
                  <a:schemeClr val="lt1"/>
                </a:solidFill>
              </a:rPr>
              <a:t>Trained on a large text corpus</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lang="es-ES" sz="1100">
                <a:solidFill>
                  <a:schemeClr val="lt1"/>
                </a:solidFill>
              </a:rPr>
              <a:t>Randomly initialized downstream model</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b="1" lang="es-ES" sz="1100">
                <a:solidFill>
                  <a:schemeClr val="lt1"/>
                </a:solidFill>
                <a:latin typeface="Roboto Slab"/>
                <a:ea typeface="Roboto Slab"/>
                <a:cs typeface="Roboto Slab"/>
                <a:sym typeface="Roboto Slab"/>
              </a:rPr>
              <a:t>Model:</a:t>
            </a:r>
            <a:r>
              <a:rPr lang="es-ES" sz="1100">
                <a:solidFill>
                  <a:schemeClr val="lt1"/>
                </a:solidFill>
              </a:rPr>
              <a:t> 2-layer biLSTM</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b="1" lang="es-ES" sz="1100">
                <a:solidFill>
                  <a:schemeClr val="lt1"/>
                </a:solidFill>
                <a:latin typeface="Roboto Slab"/>
                <a:ea typeface="Roboto Slab"/>
                <a:cs typeface="Roboto Slab"/>
                <a:sym typeface="Roboto Slab"/>
              </a:rPr>
              <a:t>Tokens:</a:t>
            </a:r>
            <a:r>
              <a:rPr lang="es-ES" sz="1100">
                <a:solidFill>
                  <a:schemeClr val="lt1"/>
                </a:solidFill>
              </a:rPr>
              <a:t> words</a:t>
            </a:r>
            <a:endParaRPr sz="1100">
              <a:solidFill>
                <a:schemeClr val="lt1"/>
              </a:solidFill>
            </a:endParaRPr>
          </a:p>
        </p:txBody>
      </p:sp>
      <p:sp>
        <p:nvSpPr>
          <p:cNvPr id="676" name="Google Shape;676;p54"/>
          <p:cNvSpPr txBox="1"/>
          <p:nvPr>
            <p:ph idx="3" type="subTitle"/>
          </p:nvPr>
        </p:nvSpPr>
        <p:spPr>
          <a:xfrm flipH="1">
            <a:off x="3645938" y="2286000"/>
            <a:ext cx="2325600" cy="233700"/>
          </a:xfrm>
          <a:prstGeom prst="rect">
            <a:avLst/>
          </a:prstGeom>
        </p:spPr>
        <p:txBody>
          <a:bodyPr anchorCtr="0" anchor="b" bIns="34275" lIns="68575" spcFirstLastPara="1" rIns="68575" wrap="square" tIns="34275">
            <a:noAutofit/>
          </a:bodyPr>
          <a:lstStyle/>
          <a:p>
            <a:pPr indent="0" lvl="0" marL="0" rtl="0" algn="ctr">
              <a:spcBef>
                <a:spcPts val="800"/>
              </a:spcBef>
              <a:spcAft>
                <a:spcPts val="0"/>
              </a:spcAft>
              <a:buNone/>
            </a:pPr>
            <a:r>
              <a:rPr lang="es-ES" sz="3000"/>
              <a:t>ULMFit</a:t>
            </a:r>
            <a:endParaRPr b="0" sz="3000"/>
          </a:p>
        </p:txBody>
      </p:sp>
      <p:sp>
        <p:nvSpPr>
          <p:cNvPr id="677" name="Google Shape;677;p54"/>
          <p:cNvSpPr txBox="1"/>
          <p:nvPr>
            <p:ph idx="4" type="subTitle"/>
          </p:nvPr>
        </p:nvSpPr>
        <p:spPr>
          <a:xfrm>
            <a:off x="3743201" y="2567525"/>
            <a:ext cx="2325600" cy="894600"/>
          </a:xfrm>
          <a:prstGeom prst="rect">
            <a:avLst/>
          </a:prstGeom>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s-ES" sz="1100">
                <a:solidFill>
                  <a:schemeClr val="lt1"/>
                </a:solidFill>
              </a:rPr>
              <a:t>Trained on a large text corpus</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lang="es-ES" sz="1100">
                <a:solidFill>
                  <a:schemeClr val="lt1"/>
                </a:solidFill>
              </a:rPr>
              <a:t>Target task LM and classifier fine-tuning</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b="1" lang="es-ES" sz="1100">
                <a:solidFill>
                  <a:schemeClr val="lt1"/>
                </a:solidFill>
                <a:latin typeface="Roboto Slab"/>
                <a:ea typeface="Roboto Slab"/>
                <a:cs typeface="Roboto Slab"/>
                <a:sym typeface="Roboto Slab"/>
              </a:rPr>
              <a:t>Model:</a:t>
            </a:r>
            <a:r>
              <a:rPr lang="es-ES" sz="1100">
                <a:solidFill>
                  <a:schemeClr val="lt1"/>
                </a:solidFill>
              </a:rPr>
              <a:t> 3-layer AWD LSTM</a:t>
            </a:r>
            <a:endParaRPr sz="1100">
              <a:solidFill>
                <a:schemeClr val="lt1"/>
              </a:solidFill>
            </a:endParaRPr>
          </a:p>
          <a:p>
            <a:pPr indent="0" lvl="0" marL="0" marR="0" rtl="0" algn="l">
              <a:lnSpc>
                <a:spcPct val="90000"/>
              </a:lnSpc>
              <a:spcBef>
                <a:spcPts val="0"/>
              </a:spcBef>
              <a:spcAft>
                <a:spcPts val="0"/>
              </a:spcAft>
              <a:buNone/>
            </a:pPr>
            <a:r>
              <a:t/>
            </a:r>
            <a:endParaRPr sz="1100">
              <a:solidFill>
                <a:schemeClr val="lt1"/>
              </a:solidFill>
            </a:endParaRPr>
          </a:p>
          <a:p>
            <a:pPr indent="0" lvl="0" marL="0" marR="0" rtl="0" algn="l">
              <a:lnSpc>
                <a:spcPct val="90000"/>
              </a:lnSpc>
              <a:spcBef>
                <a:spcPts val="0"/>
              </a:spcBef>
              <a:spcAft>
                <a:spcPts val="0"/>
              </a:spcAft>
              <a:buNone/>
            </a:pPr>
            <a:r>
              <a:rPr b="1" lang="es-ES" sz="1100">
                <a:solidFill>
                  <a:schemeClr val="lt1"/>
                </a:solidFill>
                <a:latin typeface="Roboto Slab"/>
                <a:ea typeface="Roboto Slab"/>
                <a:cs typeface="Roboto Slab"/>
                <a:sym typeface="Roboto Slab"/>
              </a:rPr>
              <a:t>Tokens:</a:t>
            </a:r>
            <a:r>
              <a:rPr lang="es-ES" sz="1100">
                <a:solidFill>
                  <a:schemeClr val="lt1"/>
                </a:solidFill>
              </a:rPr>
              <a:t> words</a:t>
            </a:r>
            <a:endParaRPr sz="1100">
              <a:solidFill>
                <a:schemeClr val="lt1"/>
              </a:solidFill>
            </a:endParaRPr>
          </a:p>
        </p:txBody>
      </p:sp>
      <p:pic>
        <p:nvPicPr>
          <p:cNvPr id="678" name="Google Shape;678;p54"/>
          <p:cNvPicPr preferRelativeResize="0"/>
          <p:nvPr/>
        </p:nvPicPr>
        <p:blipFill>
          <a:blip r:embed="rId3">
            <a:alphaModFix/>
          </a:blip>
          <a:stretch>
            <a:fillRect/>
          </a:stretch>
        </p:blipFill>
        <p:spPr>
          <a:xfrm>
            <a:off x="4215588" y="827975"/>
            <a:ext cx="1186325" cy="1186325"/>
          </a:xfrm>
          <a:prstGeom prst="rect">
            <a:avLst/>
          </a:prstGeom>
          <a:noFill/>
          <a:ln>
            <a:noFill/>
          </a:ln>
        </p:spPr>
      </p:pic>
      <p:pic>
        <p:nvPicPr>
          <p:cNvPr id="679" name="Google Shape;679;p54"/>
          <p:cNvPicPr preferRelativeResize="0"/>
          <p:nvPr/>
        </p:nvPicPr>
        <p:blipFill>
          <a:blip r:embed="rId4">
            <a:alphaModFix/>
          </a:blip>
          <a:stretch>
            <a:fillRect/>
          </a:stretch>
        </p:blipFill>
        <p:spPr>
          <a:xfrm rot="-1800019">
            <a:off x="1422286" y="789036"/>
            <a:ext cx="1132379" cy="1135480"/>
          </a:xfrm>
          <a:prstGeom prst="rect">
            <a:avLst/>
          </a:prstGeom>
          <a:noFill/>
          <a:ln>
            <a:noFill/>
          </a:ln>
        </p:spPr>
      </p:pic>
      <p:sp>
        <p:nvSpPr>
          <p:cNvPr id="680" name="Google Shape;680;p5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684" name="Shape 684"/>
        <p:cNvGrpSpPr/>
        <p:nvPr/>
      </p:nvGrpSpPr>
      <p:grpSpPr>
        <a:xfrm>
          <a:off x="0" y="0"/>
          <a:ext cx="0" cy="0"/>
          <a:chOff x="0" y="0"/>
          <a:chExt cx="0" cy="0"/>
        </a:xfrm>
      </p:grpSpPr>
      <p:sp>
        <p:nvSpPr>
          <p:cNvPr id="685" name="Google Shape;685;p55"/>
          <p:cNvSpPr txBox="1"/>
          <p:nvPr>
            <p:ph idx="1" type="subTitle"/>
          </p:nvPr>
        </p:nvSpPr>
        <p:spPr>
          <a:xfrm flipH="1">
            <a:off x="1822100" y="2958927"/>
            <a:ext cx="5501100" cy="30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a:t>
            </a:r>
            <a:r>
              <a:rPr b="0" lang="es-ES"/>
              <a:t>SOMEONE FAMOUS</a:t>
            </a:r>
            <a:endParaRPr b="0"/>
          </a:p>
        </p:txBody>
      </p:sp>
      <p:sp>
        <p:nvSpPr>
          <p:cNvPr id="686" name="Google Shape;686;p55"/>
          <p:cNvSpPr txBox="1"/>
          <p:nvPr>
            <p:ph idx="2" type="subTitle"/>
          </p:nvPr>
        </p:nvSpPr>
        <p:spPr>
          <a:xfrm>
            <a:off x="1820800" y="2848425"/>
            <a:ext cx="4110900" cy="233700"/>
          </a:xfrm>
          <a:prstGeom prst="rect">
            <a:avLst/>
          </a:prstGeom>
        </p:spPr>
        <p:txBody>
          <a:bodyPr anchorCtr="0" anchor="b" bIns="34275" lIns="68575" spcFirstLastPara="1" rIns="68575" wrap="square" tIns="34275">
            <a:noAutofit/>
          </a:bodyPr>
          <a:lstStyle/>
          <a:p>
            <a:pPr indent="0" lvl="0" marL="0" rtl="0" algn="l">
              <a:lnSpc>
                <a:spcPct val="90000"/>
              </a:lnSpc>
              <a:spcBef>
                <a:spcPts val="0"/>
              </a:spcBef>
              <a:spcAft>
                <a:spcPts val="0"/>
              </a:spcAft>
              <a:buNone/>
            </a:pPr>
            <a:r>
              <a:rPr lang="es-ES" sz="1100"/>
              <a:t>“This is a quote. Words full of wisdom that someone important said and can make the reader get inspired.”</a:t>
            </a:r>
            <a:endParaRPr/>
          </a:p>
        </p:txBody>
      </p:sp>
      <p:pic>
        <p:nvPicPr>
          <p:cNvPr id="687" name="Google Shape;687;p55"/>
          <p:cNvPicPr preferRelativeResize="0"/>
          <p:nvPr/>
        </p:nvPicPr>
        <p:blipFill rotWithShape="1">
          <a:blip r:embed="rId3">
            <a:alphaModFix/>
          </a:blip>
          <a:srcRect b="1365" l="750" r="1735" t="1121"/>
          <a:stretch/>
        </p:blipFill>
        <p:spPr>
          <a:xfrm>
            <a:off x="-21275" y="-15425"/>
            <a:ext cx="9236726" cy="5332075"/>
          </a:xfrm>
          <a:prstGeom prst="rect">
            <a:avLst/>
          </a:prstGeom>
          <a:noFill/>
          <a:ln>
            <a:noFill/>
          </a:ln>
        </p:spPr>
      </p:pic>
      <p:sp>
        <p:nvSpPr>
          <p:cNvPr id="688" name="Google Shape;688;p55"/>
          <p:cNvSpPr txBox="1"/>
          <p:nvPr/>
        </p:nvSpPr>
        <p:spPr>
          <a:xfrm>
            <a:off x="109450" y="4884850"/>
            <a:ext cx="43773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latin typeface="Roboto Slab Regular"/>
                <a:ea typeface="Roboto Slab Regular"/>
                <a:cs typeface="Roboto Slab Regular"/>
                <a:sym typeface="Roboto Slab Regular"/>
              </a:rPr>
              <a:t>http://jalammar.github.io/illustrated-bert/</a:t>
            </a:r>
            <a:endParaRPr sz="700">
              <a:latin typeface="Roboto Slab Regular"/>
              <a:ea typeface="Roboto Slab Regular"/>
              <a:cs typeface="Roboto Slab Regular"/>
              <a:sym typeface="Roboto Slab Regular"/>
            </a:endParaRPr>
          </a:p>
        </p:txBody>
      </p:sp>
      <p:sp>
        <p:nvSpPr>
          <p:cNvPr id="689" name="Google Shape;689;p5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693" name="Shape 693"/>
        <p:cNvGrpSpPr/>
        <p:nvPr/>
      </p:nvGrpSpPr>
      <p:grpSpPr>
        <a:xfrm>
          <a:off x="0" y="0"/>
          <a:ext cx="0" cy="0"/>
          <a:chOff x="0" y="0"/>
          <a:chExt cx="0" cy="0"/>
        </a:xfrm>
      </p:grpSpPr>
      <p:sp>
        <p:nvSpPr>
          <p:cNvPr id="694" name="Google Shape;694;p56"/>
          <p:cNvSpPr txBox="1"/>
          <p:nvPr>
            <p:ph type="ctrTitle"/>
          </p:nvPr>
        </p:nvSpPr>
        <p:spPr>
          <a:xfrm flipH="1">
            <a:off x="1598175" y="1951050"/>
            <a:ext cx="2304600" cy="1241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Nunito Sans Black"/>
              <a:buNone/>
            </a:pPr>
            <a:r>
              <a:rPr lang="es-ES"/>
              <a:t>EMBEDDING FOR LANGUAGE MODELS</a:t>
            </a:r>
            <a:endParaRPr b="0">
              <a:solidFill>
                <a:srgbClr val="FFFFFF"/>
              </a:solidFill>
            </a:endParaRPr>
          </a:p>
        </p:txBody>
      </p:sp>
      <p:sp>
        <p:nvSpPr>
          <p:cNvPr id="695" name="Google Shape;695;p56"/>
          <p:cNvSpPr txBox="1"/>
          <p:nvPr>
            <p:ph idx="1" type="subTitle"/>
          </p:nvPr>
        </p:nvSpPr>
        <p:spPr>
          <a:xfrm>
            <a:off x="4674925" y="563175"/>
            <a:ext cx="4205400" cy="348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solidFill>
                  <a:schemeClr val="lt1"/>
                </a:solidFill>
              </a:rPr>
              <a:t>1 Billion Word Benchmark</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Deep Contextualized Word Representations:</a:t>
            </a:r>
            <a:endParaRPr>
              <a:solidFill>
                <a:srgbClr val="FFFFFF"/>
              </a:solidFill>
            </a:endParaRPr>
          </a:p>
          <a:p>
            <a:pPr indent="0" lvl="0" marL="520700" rtl="0" algn="l">
              <a:spcBef>
                <a:spcPts val="800"/>
              </a:spcBef>
              <a:spcAft>
                <a:spcPts val="0"/>
              </a:spcAft>
              <a:buNone/>
            </a:pPr>
            <a:r>
              <a:rPr lang="es-ES"/>
              <a:t>Complex characteristics of word use </a:t>
            </a:r>
            <a:endParaRPr/>
          </a:p>
          <a:p>
            <a:pPr indent="0" lvl="0" marL="520700" rtl="0" algn="l">
              <a:spcBef>
                <a:spcPts val="800"/>
              </a:spcBef>
              <a:spcAft>
                <a:spcPts val="0"/>
              </a:spcAft>
              <a:buNone/>
            </a:pPr>
            <a:r>
              <a:rPr lang="es-ES"/>
              <a:t>How these uses vary across linguistic contexts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A fixed mean-pooled vector representation of the input</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None/>
            </a:pPr>
            <a:r>
              <a:rPr lang="es-ES"/>
              <a:t>Two-layer bidirectional LSTMs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p:txBody>
      </p:sp>
      <p:sp>
        <p:nvSpPr>
          <p:cNvPr id="696" name="Google Shape;696;p56"/>
          <p:cNvSpPr txBox="1"/>
          <p:nvPr/>
        </p:nvSpPr>
        <p:spPr>
          <a:xfrm>
            <a:off x="4899675" y="1399875"/>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697" name="Google Shape;697;p56"/>
          <p:cNvSpPr txBox="1"/>
          <p:nvPr/>
        </p:nvSpPr>
        <p:spPr>
          <a:xfrm>
            <a:off x="4875825" y="1687875"/>
            <a:ext cx="386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698" name="Google Shape;698;p56"/>
          <p:cNvSpPr/>
          <p:nvPr/>
        </p:nvSpPr>
        <p:spPr>
          <a:xfrm>
            <a:off x="4524985" y="8053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699" name="Google Shape;699;p56"/>
          <p:cNvSpPr/>
          <p:nvPr/>
        </p:nvSpPr>
        <p:spPr>
          <a:xfrm>
            <a:off x="4524985" y="11863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0" name="Google Shape;700;p56"/>
          <p:cNvSpPr/>
          <p:nvPr/>
        </p:nvSpPr>
        <p:spPr>
          <a:xfrm>
            <a:off x="4524985" y="23293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701" name="Google Shape;701;p56"/>
          <p:cNvSpPr/>
          <p:nvPr/>
        </p:nvSpPr>
        <p:spPr>
          <a:xfrm>
            <a:off x="4524985" y="27103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pic>
        <p:nvPicPr>
          <p:cNvPr id="702" name="Google Shape;702;p56"/>
          <p:cNvPicPr preferRelativeResize="0"/>
          <p:nvPr/>
        </p:nvPicPr>
        <p:blipFill>
          <a:blip r:embed="rId3">
            <a:alphaModFix/>
          </a:blip>
          <a:stretch>
            <a:fillRect/>
          </a:stretch>
        </p:blipFill>
        <p:spPr>
          <a:xfrm rot="-1800019">
            <a:off x="2184286" y="560436"/>
            <a:ext cx="1132379" cy="1135480"/>
          </a:xfrm>
          <a:prstGeom prst="rect">
            <a:avLst/>
          </a:prstGeom>
          <a:noFill/>
          <a:ln>
            <a:noFill/>
          </a:ln>
        </p:spPr>
      </p:pic>
      <p:sp>
        <p:nvSpPr>
          <p:cNvPr id="703" name="Google Shape;703;p5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362" name="Shape 362"/>
        <p:cNvGrpSpPr/>
        <p:nvPr/>
      </p:nvGrpSpPr>
      <p:grpSpPr>
        <a:xfrm>
          <a:off x="0" y="0"/>
          <a:ext cx="0" cy="0"/>
          <a:chOff x="0" y="0"/>
          <a:chExt cx="0" cy="0"/>
        </a:xfrm>
      </p:grpSpPr>
      <p:sp>
        <p:nvSpPr>
          <p:cNvPr id="363" name="Google Shape;363;p30"/>
          <p:cNvSpPr txBox="1"/>
          <p:nvPr>
            <p:ph idx="1" type="subTitle"/>
          </p:nvPr>
        </p:nvSpPr>
        <p:spPr>
          <a:xfrm flipH="1">
            <a:off x="2144125" y="2211375"/>
            <a:ext cx="3290700" cy="72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INTRODUCTION</a:t>
            </a:r>
            <a:endParaRPr b="0"/>
          </a:p>
        </p:txBody>
      </p:sp>
      <p:sp>
        <p:nvSpPr>
          <p:cNvPr id="364" name="Google Shape;364;p30"/>
          <p:cNvSpPr txBox="1"/>
          <p:nvPr>
            <p:ph type="title"/>
          </p:nvPr>
        </p:nvSpPr>
        <p:spPr>
          <a:xfrm>
            <a:off x="2143975" y="1562675"/>
            <a:ext cx="1529700" cy="72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0" lang="es-ES"/>
              <a:t>0</a:t>
            </a:r>
            <a:r>
              <a:rPr lang="es-ES"/>
              <a:t>1</a:t>
            </a:r>
            <a:endParaRPr b="0"/>
          </a:p>
        </p:txBody>
      </p:sp>
      <p:sp>
        <p:nvSpPr>
          <p:cNvPr id="365" name="Google Shape;365;p30"/>
          <p:cNvSpPr txBox="1"/>
          <p:nvPr>
            <p:ph idx="2" type="subTitle"/>
          </p:nvPr>
        </p:nvSpPr>
        <p:spPr>
          <a:xfrm flipH="1">
            <a:off x="2144100" y="2988275"/>
            <a:ext cx="3550500" cy="76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400"/>
              <a:t>Peer Review  &amp; Conferences</a:t>
            </a:r>
            <a:endParaRPr sz="1400"/>
          </a:p>
        </p:txBody>
      </p:sp>
      <p:sp>
        <p:nvSpPr>
          <p:cNvPr id="366" name="Google Shape;366;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707" name="Shape 707"/>
        <p:cNvGrpSpPr/>
        <p:nvPr/>
      </p:nvGrpSpPr>
      <p:grpSpPr>
        <a:xfrm>
          <a:off x="0" y="0"/>
          <a:ext cx="0" cy="0"/>
          <a:chOff x="0" y="0"/>
          <a:chExt cx="0" cy="0"/>
        </a:xfrm>
      </p:grpSpPr>
      <p:pic>
        <p:nvPicPr>
          <p:cNvPr id="708" name="Google Shape;708;p57"/>
          <p:cNvPicPr preferRelativeResize="0"/>
          <p:nvPr/>
        </p:nvPicPr>
        <p:blipFill>
          <a:blip r:embed="rId3">
            <a:alphaModFix/>
          </a:blip>
          <a:stretch>
            <a:fillRect/>
          </a:stretch>
        </p:blipFill>
        <p:spPr>
          <a:xfrm rot="-1799985">
            <a:off x="3009395" y="3558989"/>
            <a:ext cx="609809" cy="611469"/>
          </a:xfrm>
          <a:prstGeom prst="rect">
            <a:avLst/>
          </a:prstGeom>
          <a:noFill/>
          <a:ln>
            <a:noFill/>
          </a:ln>
        </p:spPr>
      </p:pic>
      <p:pic>
        <p:nvPicPr>
          <p:cNvPr id="709" name="Google Shape;709;p57"/>
          <p:cNvPicPr preferRelativeResize="0"/>
          <p:nvPr/>
        </p:nvPicPr>
        <p:blipFill>
          <a:blip r:embed="rId3">
            <a:alphaModFix/>
          </a:blip>
          <a:stretch>
            <a:fillRect/>
          </a:stretch>
        </p:blipFill>
        <p:spPr>
          <a:xfrm rot="-1799985">
            <a:off x="3936195" y="3558989"/>
            <a:ext cx="609809" cy="611469"/>
          </a:xfrm>
          <a:prstGeom prst="rect">
            <a:avLst/>
          </a:prstGeom>
          <a:noFill/>
          <a:ln>
            <a:noFill/>
          </a:ln>
        </p:spPr>
      </p:pic>
      <p:pic>
        <p:nvPicPr>
          <p:cNvPr id="710" name="Google Shape;710;p57"/>
          <p:cNvPicPr preferRelativeResize="0"/>
          <p:nvPr/>
        </p:nvPicPr>
        <p:blipFill>
          <a:blip r:embed="rId3">
            <a:alphaModFix/>
          </a:blip>
          <a:stretch>
            <a:fillRect/>
          </a:stretch>
        </p:blipFill>
        <p:spPr>
          <a:xfrm rot="-1799985">
            <a:off x="5522645" y="3558989"/>
            <a:ext cx="609809" cy="611469"/>
          </a:xfrm>
          <a:prstGeom prst="rect">
            <a:avLst/>
          </a:prstGeom>
          <a:noFill/>
          <a:ln>
            <a:noFill/>
          </a:ln>
        </p:spPr>
      </p:pic>
      <p:pic>
        <p:nvPicPr>
          <p:cNvPr id="711" name="Google Shape;711;p57"/>
          <p:cNvPicPr preferRelativeResize="0"/>
          <p:nvPr/>
        </p:nvPicPr>
        <p:blipFill>
          <a:blip r:embed="rId4">
            <a:alphaModFix/>
          </a:blip>
          <a:stretch>
            <a:fillRect/>
          </a:stretch>
        </p:blipFill>
        <p:spPr>
          <a:xfrm rot="-1799985">
            <a:off x="3009395" y="2803139"/>
            <a:ext cx="609809" cy="611469"/>
          </a:xfrm>
          <a:prstGeom prst="rect">
            <a:avLst/>
          </a:prstGeom>
          <a:noFill/>
          <a:ln>
            <a:noFill/>
          </a:ln>
        </p:spPr>
      </p:pic>
      <p:pic>
        <p:nvPicPr>
          <p:cNvPr id="712" name="Google Shape;712;p57"/>
          <p:cNvPicPr preferRelativeResize="0"/>
          <p:nvPr/>
        </p:nvPicPr>
        <p:blipFill>
          <a:blip r:embed="rId4">
            <a:alphaModFix/>
          </a:blip>
          <a:stretch>
            <a:fillRect/>
          </a:stretch>
        </p:blipFill>
        <p:spPr>
          <a:xfrm rot="-1799985">
            <a:off x="3936195" y="2803139"/>
            <a:ext cx="609809" cy="611469"/>
          </a:xfrm>
          <a:prstGeom prst="rect">
            <a:avLst/>
          </a:prstGeom>
          <a:noFill/>
          <a:ln>
            <a:noFill/>
          </a:ln>
        </p:spPr>
      </p:pic>
      <p:pic>
        <p:nvPicPr>
          <p:cNvPr id="713" name="Google Shape;713;p57"/>
          <p:cNvPicPr preferRelativeResize="0"/>
          <p:nvPr/>
        </p:nvPicPr>
        <p:blipFill>
          <a:blip r:embed="rId4">
            <a:alphaModFix/>
          </a:blip>
          <a:stretch>
            <a:fillRect/>
          </a:stretch>
        </p:blipFill>
        <p:spPr>
          <a:xfrm rot="-1799985">
            <a:off x="5522645" y="2803139"/>
            <a:ext cx="609809" cy="611469"/>
          </a:xfrm>
          <a:prstGeom prst="rect">
            <a:avLst/>
          </a:prstGeom>
          <a:noFill/>
          <a:ln>
            <a:noFill/>
          </a:ln>
        </p:spPr>
      </p:pic>
      <p:pic>
        <p:nvPicPr>
          <p:cNvPr id="714" name="Google Shape;714;p57"/>
          <p:cNvPicPr preferRelativeResize="0"/>
          <p:nvPr/>
        </p:nvPicPr>
        <p:blipFill>
          <a:blip r:embed="rId3">
            <a:alphaModFix/>
          </a:blip>
          <a:stretch>
            <a:fillRect/>
          </a:stretch>
        </p:blipFill>
        <p:spPr>
          <a:xfrm rot="-1799985">
            <a:off x="3009395" y="1722564"/>
            <a:ext cx="609809" cy="611469"/>
          </a:xfrm>
          <a:prstGeom prst="rect">
            <a:avLst/>
          </a:prstGeom>
          <a:noFill/>
          <a:ln>
            <a:noFill/>
          </a:ln>
        </p:spPr>
      </p:pic>
      <p:pic>
        <p:nvPicPr>
          <p:cNvPr id="715" name="Google Shape;715;p57"/>
          <p:cNvPicPr preferRelativeResize="0"/>
          <p:nvPr/>
        </p:nvPicPr>
        <p:blipFill>
          <a:blip r:embed="rId3">
            <a:alphaModFix/>
          </a:blip>
          <a:stretch>
            <a:fillRect/>
          </a:stretch>
        </p:blipFill>
        <p:spPr>
          <a:xfrm rot="-1799985">
            <a:off x="3936195" y="1722564"/>
            <a:ext cx="609809" cy="611469"/>
          </a:xfrm>
          <a:prstGeom prst="rect">
            <a:avLst/>
          </a:prstGeom>
          <a:noFill/>
          <a:ln>
            <a:noFill/>
          </a:ln>
        </p:spPr>
      </p:pic>
      <p:pic>
        <p:nvPicPr>
          <p:cNvPr id="716" name="Google Shape;716;p57"/>
          <p:cNvPicPr preferRelativeResize="0"/>
          <p:nvPr/>
        </p:nvPicPr>
        <p:blipFill>
          <a:blip r:embed="rId3">
            <a:alphaModFix/>
          </a:blip>
          <a:stretch>
            <a:fillRect/>
          </a:stretch>
        </p:blipFill>
        <p:spPr>
          <a:xfrm rot="-1799985">
            <a:off x="5522645" y="1722564"/>
            <a:ext cx="609809" cy="611469"/>
          </a:xfrm>
          <a:prstGeom prst="rect">
            <a:avLst/>
          </a:prstGeom>
          <a:noFill/>
          <a:ln>
            <a:noFill/>
          </a:ln>
        </p:spPr>
      </p:pic>
      <p:pic>
        <p:nvPicPr>
          <p:cNvPr id="717" name="Google Shape;717;p57"/>
          <p:cNvPicPr preferRelativeResize="0"/>
          <p:nvPr/>
        </p:nvPicPr>
        <p:blipFill>
          <a:blip r:embed="rId4">
            <a:alphaModFix/>
          </a:blip>
          <a:stretch>
            <a:fillRect/>
          </a:stretch>
        </p:blipFill>
        <p:spPr>
          <a:xfrm rot="-1799985">
            <a:off x="3009395" y="966714"/>
            <a:ext cx="609809" cy="611469"/>
          </a:xfrm>
          <a:prstGeom prst="rect">
            <a:avLst/>
          </a:prstGeom>
          <a:noFill/>
          <a:ln>
            <a:noFill/>
          </a:ln>
        </p:spPr>
      </p:pic>
      <p:pic>
        <p:nvPicPr>
          <p:cNvPr id="718" name="Google Shape;718;p57"/>
          <p:cNvPicPr preferRelativeResize="0"/>
          <p:nvPr/>
        </p:nvPicPr>
        <p:blipFill>
          <a:blip r:embed="rId4">
            <a:alphaModFix/>
          </a:blip>
          <a:stretch>
            <a:fillRect/>
          </a:stretch>
        </p:blipFill>
        <p:spPr>
          <a:xfrm rot="-1799985">
            <a:off x="3936195" y="966714"/>
            <a:ext cx="609809" cy="611469"/>
          </a:xfrm>
          <a:prstGeom prst="rect">
            <a:avLst/>
          </a:prstGeom>
          <a:noFill/>
          <a:ln>
            <a:noFill/>
          </a:ln>
        </p:spPr>
      </p:pic>
      <p:pic>
        <p:nvPicPr>
          <p:cNvPr id="719" name="Google Shape;719;p57"/>
          <p:cNvPicPr preferRelativeResize="0"/>
          <p:nvPr/>
        </p:nvPicPr>
        <p:blipFill>
          <a:blip r:embed="rId4">
            <a:alphaModFix/>
          </a:blip>
          <a:stretch>
            <a:fillRect/>
          </a:stretch>
        </p:blipFill>
        <p:spPr>
          <a:xfrm rot="-1799985">
            <a:off x="5522645" y="966714"/>
            <a:ext cx="609809" cy="611469"/>
          </a:xfrm>
          <a:prstGeom prst="rect">
            <a:avLst/>
          </a:prstGeom>
          <a:noFill/>
          <a:ln>
            <a:noFill/>
          </a:ln>
        </p:spPr>
      </p:pic>
      <p:cxnSp>
        <p:nvCxnSpPr>
          <p:cNvPr id="720" name="Google Shape;720;p57"/>
          <p:cNvCxnSpPr/>
          <p:nvPr/>
        </p:nvCxnSpPr>
        <p:spPr>
          <a:xfrm rot="10800000">
            <a:off x="4658025"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57"/>
          <p:cNvCxnSpPr/>
          <p:nvPr/>
        </p:nvCxnSpPr>
        <p:spPr>
          <a:xfrm rot="10800000">
            <a:off x="4658025"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57"/>
          <p:cNvCxnSpPr/>
          <p:nvPr/>
        </p:nvCxnSpPr>
        <p:spPr>
          <a:xfrm rot="10800000">
            <a:off x="3667275" y="3864425"/>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57"/>
          <p:cNvCxnSpPr/>
          <p:nvPr/>
        </p:nvCxnSpPr>
        <p:spPr>
          <a:xfrm rot="10800000">
            <a:off x="3667275" y="2028000"/>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24" name="Google Shape;724;p57"/>
          <p:cNvCxnSpPr/>
          <p:nvPr/>
        </p:nvCxnSpPr>
        <p:spPr>
          <a:xfrm rot="10800000">
            <a:off x="63437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5" name="Google Shape;725;p57"/>
          <p:cNvCxnSpPr/>
          <p:nvPr/>
        </p:nvCxnSpPr>
        <p:spPr>
          <a:xfrm rot="10800000">
            <a:off x="63437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57"/>
          <p:cNvCxnSpPr/>
          <p:nvPr/>
        </p:nvCxnSpPr>
        <p:spPr>
          <a:xfrm rot="10800000">
            <a:off x="22251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57"/>
          <p:cNvCxnSpPr/>
          <p:nvPr/>
        </p:nvCxnSpPr>
        <p:spPr>
          <a:xfrm rot="10800000">
            <a:off x="22251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57"/>
          <p:cNvCxnSpPr/>
          <p:nvPr/>
        </p:nvCxnSpPr>
        <p:spPr>
          <a:xfrm>
            <a:off x="4658025"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29" name="Google Shape;729;p57"/>
          <p:cNvCxnSpPr/>
          <p:nvPr/>
        </p:nvCxnSpPr>
        <p:spPr>
          <a:xfrm>
            <a:off x="3667275" y="1271247"/>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30" name="Google Shape;730;p57"/>
          <p:cNvCxnSpPr/>
          <p:nvPr/>
        </p:nvCxnSpPr>
        <p:spPr>
          <a:xfrm>
            <a:off x="22251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31" name="Google Shape;731;p57"/>
          <p:cNvCxnSpPr/>
          <p:nvPr/>
        </p:nvCxnSpPr>
        <p:spPr>
          <a:xfrm>
            <a:off x="63437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32" name="Google Shape;732;p57"/>
          <p:cNvCxnSpPr/>
          <p:nvPr/>
        </p:nvCxnSpPr>
        <p:spPr>
          <a:xfrm>
            <a:off x="3667275" y="3154672"/>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33" name="Google Shape;733;p57"/>
          <p:cNvCxnSpPr/>
          <p:nvPr/>
        </p:nvCxnSpPr>
        <p:spPr>
          <a:xfrm>
            <a:off x="4672375"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34" name="Google Shape;734;p57"/>
          <p:cNvCxnSpPr/>
          <p:nvPr/>
        </p:nvCxnSpPr>
        <p:spPr>
          <a:xfrm>
            <a:off x="6343750"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35" name="Google Shape;735;p57"/>
          <p:cNvCxnSpPr/>
          <p:nvPr/>
        </p:nvCxnSpPr>
        <p:spPr>
          <a:xfrm>
            <a:off x="2225150" y="3153322"/>
            <a:ext cx="723900" cy="2400"/>
          </a:xfrm>
          <a:prstGeom prst="straightConnector1">
            <a:avLst/>
          </a:prstGeom>
          <a:noFill/>
          <a:ln cap="flat" cmpd="sng" w="9525">
            <a:solidFill>
              <a:schemeClr val="dk2"/>
            </a:solidFill>
            <a:prstDash val="solid"/>
            <a:round/>
            <a:headEnd len="med" w="med" type="none"/>
            <a:tailEnd len="med" w="med" type="triangle"/>
          </a:ln>
        </p:spPr>
      </p:cxnSp>
      <p:sp>
        <p:nvSpPr>
          <p:cNvPr id="736" name="Google Shape;736;p57"/>
          <p:cNvSpPr txBox="1"/>
          <p:nvPr/>
        </p:nvSpPr>
        <p:spPr>
          <a:xfrm>
            <a:off x="1981250" y="3526088"/>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737" name="Google Shape;737;p57"/>
          <p:cNvSpPr txBox="1"/>
          <p:nvPr/>
        </p:nvSpPr>
        <p:spPr>
          <a:xfrm>
            <a:off x="1981250" y="1711975"/>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738" name="Google Shape;738;p57"/>
          <p:cNvSpPr txBox="1"/>
          <p:nvPr/>
        </p:nvSpPr>
        <p:spPr>
          <a:xfrm>
            <a:off x="2095550" y="2839400"/>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739" name="Google Shape;739;p57"/>
          <p:cNvSpPr txBox="1"/>
          <p:nvPr/>
        </p:nvSpPr>
        <p:spPr>
          <a:xfrm>
            <a:off x="2095550" y="963663"/>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740" name="Google Shape;740;p57"/>
          <p:cNvSpPr txBox="1"/>
          <p:nvPr/>
        </p:nvSpPr>
        <p:spPr>
          <a:xfrm>
            <a:off x="4773925" y="74292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41" name="Google Shape;741;p57"/>
          <p:cNvSpPr txBox="1"/>
          <p:nvPr/>
        </p:nvSpPr>
        <p:spPr>
          <a:xfrm>
            <a:off x="4773925" y="145117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42" name="Google Shape;742;p57"/>
          <p:cNvSpPr txBox="1"/>
          <p:nvPr/>
        </p:nvSpPr>
        <p:spPr>
          <a:xfrm>
            <a:off x="4773925" y="2600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43" name="Google Shape;743;p57"/>
          <p:cNvSpPr txBox="1"/>
          <p:nvPr/>
        </p:nvSpPr>
        <p:spPr>
          <a:xfrm>
            <a:off x="4773925" y="33307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44" name="Google Shape;744;p57"/>
          <p:cNvSpPr/>
          <p:nvPr/>
        </p:nvSpPr>
        <p:spPr>
          <a:xfrm>
            <a:off x="1432550" y="1256475"/>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7"/>
          <p:cNvSpPr/>
          <p:nvPr/>
        </p:nvSpPr>
        <p:spPr>
          <a:xfrm>
            <a:off x="1432550" y="3132200"/>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7"/>
          <p:cNvSpPr txBox="1"/>
          <p:nvPr/>
        </p:nvSpPr>
        <p:spPr>
          <a:xfrm>
            <a:off x="377200" y="1307925"/>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2</a:t>
            </a:r>
            <a:endParaRPr>
              <a:solidFill>
                <a:srgbClr val="FFFFFF"/>
              </a:solidFill>
              <a:latin typeface="Roboto Slab"/>
              <a:ea typeface="Roboto Slab"/>
              <a:cs typeface="Roboto Slab"/>
              <a:sym typeface="Roboto Slab"/>
            </a:endParaRPr>
          </a:p>
        </p:txBody>
      </p:sp>
      <p:sp>
        <p:nvSpPr>
          <p:cNvPr id="747" name="Google Shape;747;p57"/>
          <p:cNvSpPr txBox="1"/>
          <p:nvPr/>
        </p:nvSpPr>
        <p:spPr>
          <a:xfrm>
            <a:off x="377200" y="3183650"/>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1</a:t>
            </a:r>
            <a:endParaRPr>
              <a:solidFill>
                <a:srgbClr val="FFFFFF"/>
              </a:solidFill>
              <a:latin typeface="Roboto Slab"/>
              <a:ea typeface="Roboto Slab"/>
              <a:cs typeface="Roboto Slab"/>
              <a:sym typeface="Roboto Slab"/>
            </a:endParaRPr>
          </a:p>
        </p:txBody>
      </p:sp>
      <p:sp>
        <p:nvSpPr>
          <p:cNvPr id="748" name="Google Shape;748;p5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752" name="Shape 752"/>
        <p:cNvGrpSpPr/>
        <p:nvPr/>
      </p:nvGrpSpPr>
      <p:grpSpPr>
        <a:xfrm>
          <a:off x="0" y="0"/>
          <a:ext cx="0" cy="0"/>
          <a:chOff x="0" y="0"/>
          <a:chExt cx="0" cy="0"/>
        </a:xfrm>
      </p:grpSpPr>
      <p:sp>
        <p:nvSpPr>
          <p:cNvPr id="753" name="Google Shape;753;p58"/>
          <p:cNvSpPr/>
          <p:nvPr/>
        </p:nvSpPr>
        <p:spPr>
          <a:xfrm rot="-1152640">
            <a:off x="2722748" y="33166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58"/>
          <p:cNvPicPr preferRelativeResize="0"/>
          <p:nvPr/>
        </p:nvPicPr>
        <p:blipFill>
          <a:blip r:embed="rId3">
            <a:alphaModFix/>
          </a:blip>
          <a:stretch>
            <a:fillRect/>
          </a:stretch>
        </p:blipFill>
        <p:spPr>
          <a:xfrm rot="-1799985">
            <a:off x="3009395" y="3558989"/>
            <a:ext cx="609809" cy="611469"/>
          </a:xfrm>
          <a:prstGeom prst="rect">
            <a:avLst/>
          </a:prstGeom>
          <a:noFill/>
          <a:ln>
            <a:noFill/>
          </a:ln>
        </p:spPr>
      </p:pic>
      <p:pic>
        <p:nvPicPr>
          <p:cNvPr id="755" name="Google Shape;755;p58"/>
          <p:cNvPicPr preferRelativeResize="0"/>
          <p:nvPr/>
        </p:nvPicPr>
        <p:blipFill>
          <a:blip r:embed="rId3">
            <a:alphaModFix/>
          </a:blip>
          <a:stretch>
            <a:fillRect/>
          </a:stretch>
        </p:blipFill>
        <p:spPr>
          <a:xfrm rot="-1799985">
            <a:off x="3936195" y="3558989"/>
            <a:ext cx="609809" cy="611469"/>
          </a:xfrm>
          <a:prstGeom prst="rect">
            <a:avLst/>
          </a:prstGeom>
          <a:noFill/>
          <a:ln>
            <a:noFill/>
          </a:ln>
        </p:spPr>
      </p:pic>
      <p:pic>
        <p:nvPicPr>
          <p:cNvPr id="756" name="Google Shape;756;p58"/>
          <p:cNvPicPr preferRelativeResize="0"/>
          <p:nvPr/>
        </p:nvPicPr>
        <p:blipFill>
          <a:blip r:embed="rId3">
            <a:alphaModFix/>
          </a:blip>
          <a:stretch>
            <a:fillRect/>
          </a:stretch>
        </p:blipFill>
        <p:spPr>
          <a:xfrm rot="-1799985">
            <a:off x="5522645" y="3558989"/>
            <a:ext cx="609809" cy="611469"/>
          </a:xfrm>
          <a:prstGeom prst="rect">
            <a:avLst/>
          </a:prstGeom>
          <a:noFill/>
          <a:ln>
            <a:noFill/>
          </a:ln>
        </p:spPr>
      </p:pic>
      <p:pic>
        <p:nvPicPr>
          <p:cNvPr id="757" name="Google Shape;757;p58"/>
          <p:cNvPicPr preferRelativeResize="0"/>
          <p:nvPr/>
        </p:nvPicPr>
        <p:blipFill>
          <a:blip r:embed="rId4">
            <a:alphaModFix/>
          </a:blip>
          <a:stretch>
            <a:fillRect/>
          </a:stretch>
        </p:blipFill>
        <p:spPr>
          <a:xfrm rot="-1799985">
            <a:off x="3009395" y="2803139"/>
            <a:ext cx="609809" cy="611469"/>
          </a:xfrm>
          <a:prstGeom prst="rect">
            <a:avLst/>
          </a:prstGeom>
          <a:noFill/>
          <a:ln>
            <a:noFill/>
          </a:ln>
        </p:spPr>
      </p:pic>
      <p:pic>
        <p:nvPicPr>
          <p:cNvPr id="758" name="Google Shape;758;p58"/>
          <p:cNvPicPr preferRelativeResize="0"/>
          <p:nvPr/>
        </p:nvPicPr>
        <p:blipFill>
          <a:blip r:embed="rId4">
            <a:alphaModFix/>
          </a:blip>
          <a:stretch>
            <a:fillRect/>
          </a:stretch>
        </p:blipFill>
        <p:spPr>
          <a:xfrm rot="-1799985">
            <a:off x="3936195" y="2803139"/>
            <a:ext cx="609809" cy="611469"/>
          </a:xfrm>
          <a:prstGeom prst="rect">
            <a:avLst/>
          </a:prstGeom>
          <a:noFill/>
          <a:ln>
            <a:noFill/>
          </a:ln>
        </p:spPr>
      </p:pic>
      <p:pic>
        <p:nvPicPr>
          <p:cNvPr id="759" name="Google Shape;759;p58"/>
          <p:cNvPicPr preferRelativeResize="0"/>
          <p:nvPr/>
        </p:nvPicPr>
        <p:blipFill>
          <a:blip r:embed="rId4">
            <a:alphaModFix/>
          </a:blip>
          <a:stretch>
            <a:fillRect/>
          </a:stretch>
        </p:blipFill>
        <p:spPr>
          <a:xfrm rot="-1799985">
            <a:off x="5522645" y="2803139"/>
            <a:ext cx="609809" cy="611469"/>
          </a:xfrm>
          <a:prstGeom prst="rect">
            <a:avLst/>
          </a:prstGeom>
          <a:noFill/>
          <a:ln>
            <a:noFill/>
          </a:ln>
        </p:spPr>
      </p:pic>
      <p:pic>
        <p:nvPicPr>
          <p:cNvPr id="760" name="Google Shape;760;p58"/>
          <p:cNvPicPr preferRelativeResize="0"/>
          <p:nvPr/>
        </p:nvPicPr>
        <p:blipFill>
          <a:blip r:embed="rId3">
            <a:alphaModFix/>
          </a:blip>
          <a:stretch>
            <a:fillRect/>
          </a:stretch>
        </p:blipFill>
        <p:spPr>
          <a:xfrm rot="-1799985">
            <a:off x="3009395" y="1722564"/>
            <a:ext cx="609809" cy="611469"/>
          </a:xfrm>
          <a:prstGeom prst="rect">
            <a:avLst/>
          </a:prstGeom>
          <a:noFill/>
          <a:ln>
            <a:noFill/>
          </a:ln>
        </p:spPr>
      </p:pic>
      <p:pic>
        <p:nvPicPr>
          <p:cNvPr id="761" name="Google Shape;761;p58"/>
          <p:cNvPicPr preferRelativeResize="0"/>
          <p:nvPr/>
        </p:nvPicPr>
        <p:blipFill>
          <a:blip r:embed="rId3">
            <a:alphaModFix/>
          </a:blip>
          <a:stretch>
            <a:fillRect/>
          </a:stretch>
        </p:blipFill>
        <p:spPr>
          <a:xfrm rot="-1799985">
            <a:off x="3936195" y="1722564"/>
            <a:ext cx="609809" cy="611469"/>
          </a:xfrm>
          <a:prstGeom prst="rect">
            <a:avLst/>
          </a:prstGeom>
          <a:noFill/>
          <a:ln>
            <a:noFill/>
          </a:ln>
        </p:spPr>
      </p:pic>
      <p:pic>
        <p:nvPicPr>
          <p:cNvPr id="762" name="Google Shape;762;p58"/>
          <p:cNvPicPr preferRelativeResize="0"/>
          <p:nvPr/>
        </p:nvPicPr>
        <p:blipFill>
          <a:blip r:embed="rId3">
            <a:alphaModFix/>
          </a:blip>
          <a:stretch>
            <a:fillRect/>
          </a:stretch>
        </p:blipFill>
        <p:spPr>
          <a:xfrm rot="-1799985">
            <a:off x="5522645" y="1722564"/>
            <a:ext cx="609809" cy="611469"/>
          </a:xfrm>
          <a:prstGeom prst="rect">
            <a:avLst/>
          </a:prstGeom>
          <a:noFill/>
          <a:ln>
            <a:noFill/>
          </a:ln>
        </p:spPr>
      </p:pic>
      <p:pic>
        <p:nvPicPr>
          <p:cNvPr id="763" name="Google Shape;763;p58"/>
          <p:cNvPicPr preferRelativeResize="0"/>
          <p:nvPr/>
        </p:nvPicPr>
        <p:blipFill>
          <a:blip r:embed="rId4">
            <a:alphaModFix/>
          </a:blip>
          <a:stretch>
            <a:fillRect/>
          </a:stretch>
        </p:blipFill>
        <p:spPr>
          <a:xfrm rot="-1799985">
            <a:off x="3009395" y="966714"/>
            <a:ext cx="609809" cy="611469"/>
          </a:xfrm>
          <a:prstGeom prst="rect">
            <a:avLst/>
          </a:prstGeom>
          <a:noFill/>
          <a:ln>
            <a:noFill/>
          </a:ln>
        </p:spPr>
      </p:pic>
      <p:pic>
        <p:nvPicPr>
          <p:cNvPr id="764" name="Google Shape;764;p58"/>
          <p:cNvPicPr preferRelativeResize="0"/>
          <p:nvPr/>
        </p:nvPicPr>
        <p:blipFill>
          <a:blip r:embed="rId4">
            <a:alphaModFix/>
          </a:blip>
          <a:stretch>
            <a:fillRect/>
          </a:stretch>
        </p:blipFill>
        <p:spPr>
          <a:xfrm rot="-1799985">
            <a:off x="3936195" y="966714"/>
            <a:ext cx="609809" cy="611469"/>
          </a:xfrm>
          <a:prstGeom prst="rect">
            <a:avLst/>
          </a:prstGeom>
          <a:noFill/>
          <a:ln>
            <a:noFill/>
          </a:ln>
        </p:spPr>
      </p:pic>
      <p:pic>
        <p:nvPicPr>
          <p:cNvPr id="765" name="Google Shape;765;p58"/>
          <p:cNvPicPr preferRelativeResize="0"/>
          <p:nvPr/>
        </p:nvPicPr>
        <p:blipFill>
          <a:blip r:embed="rId4">
            <a:alphaModFix/>
          </a:blip>
          <a:stretch>
            <a:fillRect/>
          </a:stretch>
        </p:blipFill>
        <p:spPr>
          <a:xfrm rot="-1799985">
            <a:off x="5522645" y="966714"/>
            <a:ext cx="609809" cy="611469"/>
          </a:xfrm>
          <a:prstGeom prst="rect">
            <a:avLst/>
          </a:prstGeom>
          <a:noFill/>
          <a:ln>
            <a:noFill/>
          </a:ln>
        </p:spPr>
      </p:pic>
      <p:cxnSp>
        <p:nvCxnSpPr>
          <p:cNvPr id="766" name="Google Shape;766;p58"/>
          <p:cNvCxnSpPr/>
          <p:nvPr/>
        </p:nvCxnSpPr>
        <p:spPr>
          <a:xfrm rot="10800000">
            <a:off x="4658025"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58"/>
          <p:cNvCxnSpPr/>
          <p:nvPr/>
        </p:nvCxnSpPr>
        <p:spPr>
          <a:xfrm rot="10800000">
            <a:off x="4658025"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58"/>
          <p:cNvCxnSpPr/>
          <p:nvPr/>
        </p:nvCxnSpPr>
        <p:spPr>
          <a:xfrm rot="10800000">
            <a:off x="3667275" y="3864425"/>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69" name="Google Shape;769;p58"/>
          <p:cNvCxnSpPr/>
          <p:nvPr/>
        </p:nvCxnSpPr>
        <p:spPr>
          <a:xfrm rot="10800000">
            <a:off x="3667275" y="2028000"/>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58"/>
          <p:cNvCxnSpPr/>
          <p:nvPr/>
        </p:nvCxnSpPr>
        <p:spPr>
          <a:xfrm rot="10800000">
            <a:off x="63437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58"/>
          <p:cNvCxnSpPr/>
          <p:nvPr/>
        </p:nvCxnSpPr>
        <p:spPr>
          <a:xfrm rot="10800000">
            <a:off x="63437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58"/>
          <p:cNvCxnSpPr/>
          <p:nvPr/>
        </p:nvCxnSpPr>
        <p:spPr>
          <a:xfrm rot="10800000">
            <a:off x="22251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3" name="Google Shape;773;p58"/>
          <p:cNvCxnSpPr/>
          <p:nvPr/>
        </p:nvCxnSpPr>
        <p:spPr>
          <a:xfrm rot="10800000">
            <a:off x="22251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4" name="Google Shape;774;p58"/>
          <p:cNvCxnSpPr/>
          <p:nvPr/>
        </p:nvCxnSpPr>
        <p:spPr>
          <a:xfrm>
            <a:off x="4658025"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5" name="Google Shape;775;p58"/>
          <p:cNvCxnSpPr/>
          <p:nvPr/>
        </p:nvCxnSpPr>
        <p:spPr>
          <a:xfrm>
            <a:off x="3667275" y="1271247"/>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76" name="Google Shape;776;p58"/>
          <p:cNvCxnSpPr/>
          <p:nvPr/>
        </p:nvCxnSpPr>
        <p:spPr>
          <a:xfrm>
            <a:off x="22251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7" name="Google Shape;777;p58"/>
          <p:cNvCxnSpPr/>
          <p:nvPr/>
        </p:nvCxnSpPr>
        <p:spPr>
          <a:xfrm>
            <a:off x="63437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78" name="Google Shape;778;p58"/>
          <p:cNvCxnSpPr/>
          <p:nvPr/>
        </p:nvCxnSpPr>
        <p:spPr>
          <a:xfrm>
            <a:off x="3667275" y="3154672"/>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779" name="Google Shape;779;p58"/>
          <p:cNvCxnSpPr/>
          <p:nvPr/>
        </p:nvCxnSpPr>
        <p:spPr>
          <a:xfrm>
            <a:off x="4672375"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80" name="Google Shape;780;p58"/>
          <p:cNvCxnSpPr/>
          <p:nvPr/>
        </p:nvCxnSpPr>
        <p:spPr>
          <a:xfrm>
            <a:off x="6343750"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781" name="Google Shape;781;p58"/>
          <p:cNvCxnSpPr/>
          <p:nvPr/>
        </p:nvCxnSpPr>
        <p:spPr>
          <a:xfrm>
            <a:off x="2225150" y="3153322"/>
            <a:ext cx="723900" cy="2400"/>
          </a:xfrm>
          <a:prstGeom prst="straightConnector1">
            <a:avLst/>
          </a:prstGeom>
          <a:noFill/>
          <a:ln cap="flat" cmpd="sng" w="9525">
            <a:solidFill>
              <a:schemeClr val="dk2"/>
            </a:solidFill>
            <a:prstDash val="solid"/>
            <a:round/>
            <a:headEnd len="med" w="med" type="none"/>
            <a:tailEnd len="med" w="med" type="triangle"/>
          </a:ln>
        </p:spPr>
      </p:cxnSp>
      <p:sp>
        <p:nvSpPr>
          <p:cNvPr id="782" name="Google Shape;782;p58"/>
          <p:cNvSpPr txBox="1"/>
          <p:nvPr/>
        </p:nvSpPr>
        <p:spPr>
          <a:xfrm>
            <a:off x="1981250" y="3526088"/>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783" name="Google Shape;783;p58"/>
          <p:cNvSpPr txBox="1"/>
          <p:nvPr/>
        </p:nvSpPr>
        <p:spPr>
          <a:xfrm>
            <a:off x="1981250" y="1711975"/>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784" name="Google Shape;784;p58"/>
          <p:cNvSpPr txBox="1"/>
          <p:nvPr/>
        </p:nvSpPr>
        <p:spPr>
          <a:xfrm>
            <a:off x="2095550" y="2839400"/>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a:t>
            </a:r>
            <a:r>
              <a:rPr lang="es-ES">
                <a:solidFill>
                  <a:srgbClr val="FFFFFF"/>
                </a:solidFill>
                <a:latin typeface="Roboto Slab Regular"/>
                <a:ea typeface="Roboto Slab Regular"/>
                <a:cs typeface="Roboto Slab Regular"/>
                <a:sym typeface="Roboto Slab Regular"/>
              </a:rPr>
              <a:t>ward</a:t>
            </a:r>
            <a:endParaRPr>
              <a:solidFill>
                <a:srgbClr val="FFFFFF"/>
              </a:solidFill>
              <a:latin typeface="Roboto Slab Regular"/>
              <a:ea typeface="Roboto Slab Regular"/>
              <a:cs typeface="Roboto Slab Regular"/>
              <a:sym typeface="Roboto Slab Regular"/>
            </a:endParaRPr>
          </a:p>
        </p:txBody>
      </p:sp>
      <p:sp>
        <p:nvSpPr>
          <p:cNvPr id="785" name="Google Shape;785;p58"/>
          <p:cNvSpPr txBox="1"/>
          <p:nvPr/>
        </p:nvSpPr>
        <p:spPr>
          <a:xfrm>
            <a:off x="2095550" y="963663"/>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786" name="Google Shape;786;p58"/>
          <p:cNvSpPr txBox="1"/>
          <p:nvPr/>
        </p:nvSpPr>
        <p:spPr>
          <a:xfrm>
            <a:off x="4773925" y="74292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87" name="Google Shape;787;p58"/>
          <p:cNvSpPr txBox="1"/>
          <p:nvPr/>
        </p:nvSpPr>
        <p:spPr>
          <a:xfrm>
            <a:off x="4773925" y="145117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88" name="Google Shape;788;p58"/>
          <p:cNvSpPr txBox="1"/>
          <p:nvPr/>
        </p:nvSpPr>
        <p:spPr>
          <a:xfrm>
            <a:off x="4773925" y="2600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89" name="Google Shape;789;p58"/>
          <p:cNvSpPr txBox="1"/>
          <p:nvPr/>
        </p:nvSpPr>
        <p:spPr>
          <a:xfrm>
            <a:off x="4773925" y="33307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790" name="Google Shape;790;p58"/>
          <p:cNvSpPr/>
          <p:nvPr/>
        </p:nvSpPr>
        <p:spPr>
          <a:xfrm>
            <a:off x="1432550" y="1256475"/>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1432550" y="3132200"/>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txBox="1"/>
          <p:nvPr/>
        </p:nvSpPr>
        <p:spPr>
          <a:xfrm>
            <a:off x="377200" y="1307925"/>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2</a:t>
            </a:r>
            <a:endParaRPr>
              <a:solidFill>
                <a:srgbClr val="FFFFFF"/>
              </a:solidFill>
              <a:latin typeface="Roboto Slab"/>
              <a:ea typeface="Roboto Slab"/>
              <a:cs typeface="Roboto Slab"/>
              <a:sym typeface="Roboto Slab"/>
            </a:endParaRPr>
          </a:p>
        </p:txBody>
      </p:sp>
      <p:sp>
        <p:nvSpPr>
          <p:cNvPr id="793" name="Google Shape;793;p58"/>
          <p:cNvSpPr txBox="1"/>
          <p:nvPr/>
        </p:nvSpPr>
        <p:spPr>
          <a:xfrm>
            <a:off x="377200" y="3183650"/>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1</a:t>
            </a:r>
            <a:endParaRPr>
              <a:solidFill>
                <a:srgbClr val="FFFFFF"/>
              </a:solidFill>
              <a:latin typeface="Roboto Slab"/>
              <a:ea typeface="Roboto Slab"/>
              <a:cs typeface="Roboto Slab"/>
              <a:sym typeface="Roboto Slab"/>
            </a:endParaRPr>
          </a:p>
        </p:txBody>
      </p:sp>
      <p:sp>
        <p:nvSpPr>
          <p:cNvPr id="794" name="Google Shape;794;p58"/>
          <p:cNvSpPr/>
          <p:nvPr/>
        </p:nvSpPr>
        <p:spPr>
          <a:xfrm>
            <a:off x="30399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795" name="Google Shape;795;p58"/>
          <p:cNvSpPr/>
          <p:nvPr/>
        </p:nvSpPr>
        <p:spPr>
          <a:xfrm>
            <a:off x="39667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796" name="Google Shape;796;p58"/>
          <p:cNvSpPr/>
          <p:nvPr/>
        </p:nvSpPr>
        <p:spPr>
          <a:xfrm>
            <a:off x="555320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797" name="Google Shape;797;p58"/>
          <p:cNvSpPr txBox="1"/>
          <p:nvPr/>
        </p:nvSpPr>
        <p:spPr>
          <a:xfrm>
            <a:off x="30630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It </a:t>
            </a:r>
            <a:endParaRPr>
              <a:solidFill>
                <a:srgbClr val="FFFFFF"/>
              </a:solidFill>
              <a:latin typeface="Roboto Slab Regular"/>
              <a:ea typeface="Roboto Slab Regular"/>
              <a:cs typeface="Roboto Slab Regular"/>
              <a:sym typeface="Roboto Slab Regular"/>
            </a:endParaRPr>
          </a:p>
        </p:txBody>
      </p:sp>
      <p:sp>
        <p:nvSpPr>
          <p:cNvPr id="798" name="Google Shape;798;p58"/>
          <p:cNvSpPr txBox="1"/>
          <p:nvPr/>
        </p:nvSpPr>
        <p:spPr>
          <a:xfrm>
            <a:off x="39898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is</a:t>
            </a:r>
            <a:r>
              <a:rPr lang="es-ES">
                <a:solidFill>
                  <a:srgbClr val="FFFFFF"/>
                </a:solidFill>
                <a:latin typeface="Roboto Slab Regular"/>
                <a:ea typeface="Roboto Slab Regular"/>
                <a:cs typeface="Roboto Slab Regular"/>
                <a:sym typeface="Roboto Slab Regular"/>
              </a:rPr>
              <a:t> </a:t>
            </a:r>
            <a:endParaRPr>
              <a:solidFill>
                <a:srgbClr val="FFFFFF"/>
              </a:solidFill>
              <a:latin typeface="Roboto Slab Regular"/>
              <a:ea typeface="Roboto Slab Regular"/>
              <a:cs typeface="Roboto Slab Regular"/>
              <a:sym typeface="Roboto Slab Regular"/>
            </a:endParaRPr>
          </a:p>
        </p:txBody>
      </p:sp>
      <p:sp>
        <p:nvSpPr>
          <p:cNvPr id="799" name="Google Shape;799;p58"/>
          <p:cNvSpPr txBox="1"/>
          <p:nvPr/>
        </p:nvSpPr>
        <p:spPr>
          <a:xfrm>
            <a:off x="4773925" y="4503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00" name="Google Shape;800;p58"/>
          <p:cNvSpPr txBox="1"/>
          <p:nvPr/>
        </p:nvSpPr>
        <p:spPr>
          <a:xfrm>
            <a:off x="5493500" y="4715125"/>
            <a:ext cx="6681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ever</a:t>
            </a:r>
            <a:r>
              <a:rPr lang="es-ES">
                <a:solidFill>
                  <a:srgbClr val="FFFFFF"/>
                </a:solidFill>
                <a:latin typeface="Roboto Slab Regular"/>
                <a:ea typeface="Roboto Slab Regular"/>
                <a:cs typeface="Roboto Slab Regular"/>
                <a:sym typeface="Roboto Slab Regular"/>
              </a:rPr>
              <a:t> </a:t>
            </a:r>
            <a:endParaRPr>
              <a:solidFill>
                <a:srgbClr val="FFFFFF"/>
              </a:solidFill>
              <a:latin typeface="Roboto Slab Regular"/>
              <a:ea typeface="Roboto Slab Regular"/>
              <a:cs typeface="Roboto Slab Regular"/>
              <a:sym typeface="Roboto Slab Regular"/>
            </a:endParaRPr>
          </a:p>
        </p:txBody>
      </p:sp>
      <p:cxnSp>
        <p:nvCxnSpPr>
          <p:cNvPr id="801" name="Google Shape;801;p58"/>
          <p:cNvCxnSpPr/>
          <p:nvPr/>
        </p:nvCxnSpPr>
        <p:spPr>
          <a:xfrm flipH="1" rot="10800000">
            <a:off x="33138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802" name="Google Shape;802;p58"/>
          <p:cNvCxnSpPr/>
          <p:nvPr/>
        </p:nvCxnSpPr>
        <p:spPr>
          <a:xfrm flipH="1" rot="10800000">
            <a:off x="42406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58"/>
          <p:cNvCxnSpPr/>
          <p:nvPr/>
        </p:nvCxnSpPr>
        <p:spPr>
          <a:xfrm flipH="1" rot="10800000">
            <a:off x="5827100" y="4587825"/>
            <a:ext cx="900" cy="18720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58"/>
          <p:cNvSpPr txBox="1"/>
          <p:nvPr/>
        </p:nvSpPr>
        <p:spPr>
          <a:xfrm>
            <a:off x="337150" y="4146975"/>
            <a:ext cx="12117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Raw word vectors</a:t>
            </a:r>
            <a:endParaRPr>
              <a:solidFill>
                <a:srgbClr val="FFFFFF"/>
              </a:solidFill>
              <a:latin typeface="Roboto Slab Regular"/>
              <a:ea typeface="Roboto Slab Regular"/>
              <a:cs typeface="Roboto Slab Regular"/>
              <a:sym typeface="Roboto Slab Regular"/>
            </a:endParaRPr>
          </a:p>
        </p:txBody>
      </p:sp>
      <p:cxnSp>
        <p:nvCxnSpPr>
          <p:cNvPr id="805" name="Google Shape;805;p58"/>
          <p:cNvCxnSpPr/>
          <p:nvPr/>
        </p:nvCxnSpPr>
        <p:spPr>
          <a:xfrm flipH="1" rot="10800000">
            <a:off x="1554850" y="43819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806" name="Google Shape;806;p5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810" name="Shape 810"/>
        <p:cNvGrpSpPr/>
        <p:nvPr/>
      </p:nvGrpSpPr>
      <p:grpSpPr>
        <a:xfrm>
          <a:off x="0" y="0"/>
          <a:ext cx="0" cy="0"/>
          <a:chOff x="0" y="0"/>
          <a:chExt cx="0" cy="0"/>
        </a:xfrm>
      </p:grpSpPr>
      <p:sp>
        <p:nvSpPr>
          <p:cNvPr id="811" name="Google Shape;811;p59"/>
          <p:cNvSpPr/>
          <p:nvPr/>
        </p:nvSpPr>
        <p:spPr>
          <a:xfrm flipH="1" rot="1152640">
            <a:off x="3357723" y="2820395"/>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9"/>
          <p:cNvSpPr/>
          <p:nvPr/>
        </p:nvSpPr>
        <p:spPr>
          <a:xfrm rot="-1152640">
            <a:off x="2722748" y="33166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 name="Google Shape;813;p59"/>
          <p:cNvPicPr preferRelativeResize="0"/>
          <p:nvPr/>
        </p:nvPicPr>
        <p:blipFill>
          <a:blip r:embed="rId3">
            <a:alphaModFix/>
          </a:blip>
          <a:stretch>
            <a:fillRect/>
          </a:stretch>
        </p:blipFill>
        <p:spPr>
          <a:xfrm rot="-1799985">
            <a:off x="3009395" y="3558989"/>
            <a:ext cx="609809" cy="611469"/>
          </a:xfrm>
          <a:prstGeom prst="rect">
            <a:avLst/>
          </a:prstGeom>
          <a:noFill/>
          <a:ln>
            <a:noFill/>
          </a:ln>
        </p:spPr>
      </p:pic>
      <p:pic>
        <p:nvPicPr>
          <p:cNvPr id="814" name="Google Shape;814;p59"/>
          <p:cNvPicPr preferRelativeResize="0"/>
          <p:nvPr/>
        </p:nvPicPr>
        <p:blipFill>
          <a:blip r:embed="rId3">
            <a:alphaModFix/>
          </a:blip>
          <a:stretch>
            <a:fillRect/>
          </a:stretch>
        </p:blipFill>
        <p:spPr>
          <a:xfrm rot="-1799985">
            <a:off x="3936195" y="3558989"/>
            <a:ext cx="609809" cy="611469"/>
          </a:xfrm>
          <a:prstGeom prst="rect">
            <a:avLst/>
          </a:prstGeom>
          <a:noFill/>
          <a:ln>
            <a:noFill/>
          </a:ln>
        </p:spPr>
      </p:pic>
      <p:pic>
        <p:nvPicPr>
          <p:cNvPr id="815" name="Google Shape;815;p59"/>
          <p:cNvPicPr preferRelativeResize="0"/>
          <p:nvPr/>
        </p:nvPicPr>
        <p:blipFill>
          <a:blip r:embed="rId3">
            <a:alphaModFix/>
          </a:blip>
          <a:stretch>
            <a:fillRect/>
          </a:stretch>
        </p:blipFill>
        <p:spPr>
          <a:xfrm rot="-1799985">
            <a:off x="5522645" y="3558989"/>
            <a:ext cx="609809" cy="611469"/>
          </a:xfrm>
          <a:prstGeom prst="rect">
            <a:avLst/>
          </a:prstGeom>
          <a:noFill/>
          <a:ln>
            <a:noFill/>
          </a:ln>
        </p:spPr>
      </p:pic>
      <p:pic>
        <p:nvPicPr>
          <p:cNvPr id="816" name="Google Shape;816;p59"/>
          <p:cNvPicPr preferRelativeResize="0"/>
          <p:nvPr/>
        </p:nvPicPr>
        <p:blipFill>
          <a:blip r:embed="rId4">
            <a:alphaModFix/>
          </a:blip>
          <a:stretch>
            <a:fillRect/>
          </a:stretch>
        </p:blipFill>
        <p:spPr>
          <a:xfrm rot="-1799985">
            <a:off x="3009395" y="2803139"/>
            <a:ext cx="609809" cy="611469"/>
          </a:xfrm>
          <a:prstGeom prst="rect">
            <a:avLst/>
          </a:prstGeom>
          <a:noFill/>
          <a:ln>
            <a:noFill/>
          </a:ln>
        </p:spPr>
      </p:pic>
      <p:pic>
        <p:nvPicPr>
          <p:cNvPr id="817" name="Google Shape;817;p59"/>
          <p:cNvPicPr preferRelativeResize="0"/>
          <p:nvPr/>
        </p:nvPicPr>
        <p:blipFill>
          <a:blip r:embed="rId4">
            <a:alphaModFix/>
          </a:blip>
          <a:stretch>
            <a:fillRect/>
          </a:stretch>
        </p:blipFill>
        <p:spPr>
          <a:xfrm rot="-1799985">
            <a:off x="3936195" y="2803139"/>
            <a:ext cx="609809" cy="611469"/>
          </a:xfrm>
          <a:prstGeom prst="rect">
            <a:avLst/>
          </a:prstGeom>
          <a:noFill/>
          <a:ln>
            <a:noFill/>
          </a:ln>
        </p:spPr>
      </p:pic>
      <p:pic>
        <p:nvPicPr>
          <p:cNvPr id="818" name="Google Shape;818;p59"/>
          <p:cNvPicPr preferRelativeResize="0"/>
          <p:nvPr/>
        </p:nvPicPr>
        <p:blipFill>
          <a:blip r:embed="rId4">
            <a:alphaModFix/>
          </a:blip>
          <a:stretch>
            <a:fillRect/>
          </a:stretch>
        </p:blipFill>
        <p:spPr>
          <a:xfrm rot="-1799985">
            <a:off x="5522645" y="2803139"/>
            <a:ext cx="609809" cy="611469"/>
          </a:xfrm>
          <a:prstGeom prst="rect">
            <a:avLst/>
          </a:prstGeom>
          <a:noFill/>
          <a:ln>
            <a:noFill/>
          </a:ln>
        </p:spPr>
      </p:pic>
      <p:pic>
        <p:nvPicPr>
          <p:cNvPr id="819" name="Google Shape;819;p59"/>
          <p:cNvPicPr preferRelativeResize="0"/>
          <p:nvPr/>
        </p:nvPicPr>
        <p:blipFill>
          <a:blip r:embed="rId3">
            <a:alphaModFix/>
          </a:blip>
          <a:stretch>
            <a:fillRect/>
          </a:stretch>
        </p:blipFill>
        <p:spPr>
          <a:xfrm rot="-1799985">
            <a:off x="3009395" y="1722564"/>
            <a:ext cx="609809" cy="611469"/>
          </a:xfrm>
          <a:prstGeom prst="rect">
            <a:avLst/>
          </a:prstGeom>
          <a:noFill/>
          <a:ln>
            <a:noFill/>
          </a:ln>
        </p:spPr>
      </p:pic>
      <p:pic>
        <p:nvPicPr>
          <p:cNvPr id="820" name="Google Shape;820;p59"/>
          <p:cNvPicPr preferRelativeResize="0"/>
          <p:nvPr/>
        </p:nvPicPr>
        <p:blipFill>
          <a:blip r:embed="rId3">
            <a:alphaModFix/>
          </a:blip>
          <a:stretch>
            <a:fillRect/>
          </a:stretch>
        </p:blipFill>
        <p:spPr>
          <a:xfrm rot="-1799985">
            <a:off x="3936195" y="1722564"/>
            <a:ext cx="609809" cy="611469"/>
          </a:xfrm>
          <a:prstGeom prst="rect">
            <a:avLst/>
          </a:prstGeom>
          <a:noFill/>
          <a:ln>
            <a:noFill/>
          </a:ln>
        </p:spPr>
      </p:pic>
      <p:pic>
        <p:nvPicPr>
          <p:cNvPr id="821" name="Google Shape;821;p59"/>
          <p:cNvPicPr preferRelativeResize="0"/>
          <p:nvPr/>
        </p:nvPicPr>
        <p:blipFill>
          <a:blip r:embed="rId3">
            <a:alphaModFix/>
          </a:blip>
          <a:stretch>
            <a:fillRect/>
          </a:stretch>
        </p:blipFill>
        <p:spPr>
          <a:xfrm rot="-1799985">
            <a:off x="5522645" y="1722564"/>
            <a:ext cx="609809" cy="611469"/>
          </a:xfrm>
          <a:prstGeom prst="rect">
            <a:avLst/>
          </a:prstGeom>
          <a:noFill/>
          <a:ln>
            <a:noFill/>
          </a:ln>
        </p:spPr>
      </p:pic>
      <p:pic>
        <p:nvPicPr>
          <p:cNvPr id="822" name="Google Shape;822;p59"/>
          <p:cNvPicPr preferRelativeResize="0"/>
          <p:nvPr/>
        </p:nvPicPr>
        <p:blipFill>
          <a:blip r:embed="rId4">
            <a:alphaModFix/>
          </a:blip>
          <a:stretch>
            <a:fillRect/>
          </a:stretch>
        </p:blipFill>
        <p:spPr>
          <a:xfrm rot="-1799985">
            <a:off x="3009395" y="966714"/>
            <a:ext cx="609809" cy="611469"/>
          </a:xfrm>
          <a:prstGeom prst="rect">
            <a:avLst/>
          </a:prstGeom>
          <a:noFill/>
          <a:ln>
            <a:noFill/>
          </a:ln>
        </p:spPr>
      </p:pic>
      <p:pic>
        <p:nvPicPr>
          <p:cNvPr id="823" name="Google Shape;823;p59"/>
          <p:cNvPicPr preferRelativeResize="0"/>
          <p:nvPr/>
        </p:nvPicPr>
        <p:blipFill>
          <a:blip r:embed="rId4">
            <a:alphaModFix/>
          </a:blip>
          <a:stretch>
            <a:fillRect/>
          </a:stretch>
        </p:blipFill>
        <p:spPr>
          <a:xfrm rot="-1799985">
            <a:off x="3936195" y="966714"/>
            <a:ext cx="609809" cy="611469"/>
          </a:xfrm>
          <a:prstGeom prst="rect">
            <a:avLst/>
          </a:prstGeom>
          <a:noFill/>
          <a:ln>
            <a:noFill/>
          </a:ln>
        </p:spPr>
      </p:pic>
      <p:pic>
        <p:nvPicPr>
          <p:cNvPr id="824" name="Google Shape;824;p59"/>
          <p:cNvPicPr preferRelativeResize="0"/>
          <p:nvPr/>
        </p:nvPicPr>
        <p:blipFill>
          <a:blip r:embed="rId4">
            <a:alphaModFix/>
          </a:blip>
          <a:stretch>
            <a:fillRect/>
          </a:stretch>
        </p:blipFill>
        <p:spPr>
          <a:xfrm rot="-1799985">
            <a:off x="5522645" y="966714"/>
            <a:ext cx="609809" cy="611469"/>
          </a:xfrm>
          <a:prstGeom prst="rect">
            <a:avLst/>
          </a:prstGeom>
          <a:noFill/>
          <a:ln>
            <a:noFill/>
          </a:ln>
        </p:spPr>
      </p:pic>
      <p:cxnSp>
        <p:nvCxnSpPr>
          <p:cNvPr id="825" name="Google Shape;825;p59"/>
          <p:cNvCxnSpPr/>
          <p:nvPr/>
        </p:nvCxnSpPr>
        <p:spPr>
          <a:xfrm rot="10800000">
            <a:off x="4658025"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26" name="Google Shape;826;p59"/>
          <p:cNvCxnSpPr/>
          <p:nvPr/>
        </p:nvCxnSpPr>
        <p:spPr>
          <a:xfrm rot="10800000">
            <a:off x="4658025"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27" name="Google Shape;827;p59"/>
          <p:cNvCxnSpPr/>
          <p:nvPr/>
        </p:nvCxnSpPr>
        <p:spPr>
          <a:xfrm rot="10800000">
            <a:off x="3667275" y="3864425"/>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828" name="Google Shape;828;p59"/>
          <p:cNvCxnSpPr/>
          <p:nvPr/>
        </p:nvCxnSpPr>
        <p:spPr>
          <a:xfrm rot="10800000">
            <a:off x="3667275" y="2028000"/>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829" name="Google Shape;829;p59"/>
          <p:cNvCxnSpPr/>
          <p:nvPr/>
        </p:nvCxnSpPr>
        <p:spPr>
          <a:xfrm rot="10800000">
            <a:off x="63437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0" name="Google Shape;830;p59"/>
          <p:cNvCxnSpPr/>
          <p:nvPr/>
        </p:nvCxnSpPr>
        <p:spPr>
          <a:xfrm rot="10800000">
            <a:off x="63437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1" name="Google Shape;831;p59"/>
          <p:cNvCxnSpPr/>
          <p:nvPr/>
        </p:nvCxnSpPr>
        <p:spPr>
          <a:xfrm rot="10800000">
            <a:off x="22251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59"/>
          <p:cNvCxnSpPr/>
          <p:nvPr/>
        </p:nvCxnSpPr>
        <p:spPr>
          <a:xfrm rot="10800000">
            <a:off x="22251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3" name="Google Shape;833;p59"/>
          <p:cNvCxnSpPr/>
          <p:nvPr/>
        </p:nvCxnSpPr>
        <p:spPr>
          <a:xfrm>
            <a:off x="4658025"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4" name="Google Shape;834;p59"/>
          <p:cNvCxnSpPr/>
          <p:nvPr/>
        </p:nvCxnSpPr>
        <p:spPr>
          <a:xfrm>
            <a:off x="3667275" y="1271247"/>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835" name="Google Shape;835;p59"/>
          <p:cNvCxnSpPr/>
          <p:nvPr/>
        </p:nvCxnSpPr>
        <p:spPr>
          <a:xfrm>
            <a:off x="22251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6" name="Google Shape;836;p59"/>
          <p:cNvCxnSpPr/>
          <p:nvPr/>
        </p:nvCxnSpPr>
        <p:spPr>
          <a:xfrm>
            <a:off x="63437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7" name="Google Shape;837;p59"/>
          <p:cNvCxnSpPr/>
          <p:nvPr/>
        </p:nvCxnSpPr>
        <p:spPr>
          <a:xfrm>
            <a:off x="3667275" y="3154672"/>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838" name="Google Shape;838;p59"/>
          <p:cNvCxnSpPr/>
          <p:nvPr/>
        </p:nvCxnSpPr>
        <p:spPr>
          <a:xfrm>
            <a:off x="4672375"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39" name="Google Shape;839;p59"/>
          <p:cNvCxnSpPr/>
          <p:nvPr/>
        </p:nvCxnSpPr>
        <p:spPr>
          <a:xfrm>
            <a:off x="6343750"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40" name="Google Shape;840;p59"/>
          <p:cNvCxnSpPr/>
          <p:nvPr/>
        </p:nvCxnSpPr>
        <p:spPr>
          <a:xfrm>
            <a:off x="2225150" y="3153322"/>
            <a:ext cx="723900" cy="2400"/>
          </a:xfrm>
          <a:prstGeom prst="straightConnector1">
            <a:avLst/>
          </a:prstGeom>
          <a:noFill/>
          <a:ln cap="flat" cmpd="sng" w="9525">
            <a:solidFill>
              <a:schemeClr val="dk2"/>
            </a:solidFill>
            <a:prstDash val="solid"/>
            <a:round/>
            <a:headEnd len="med" w="med" type="none"/>
            <a:tailEnd len="med" w="med" type="triangle"/>
          </a:ln>
        </p:spPr>
      </p:cxnSp>
      <p:sp>
        <p:nvSpPr>
          <p:cNvPr id="841" name="Google Shape;841;p59"/>
          <p:cNvSpPr txBox="1"/>
          <p:nvPr/>
        </p:nvSpPr>
        <p:spPr>
          <a:xfrm>
            <a:off x="1981250" y="3526088"/>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842" name="Google Shape;842;p59"/>
          <p:cNvSpPr txBox="1"/>
          <p:nvPr/>
        </p:nvSpPr>
        <p:spPr>
          <a:xfrm>
            <a:off x="1981250" y="1711975"/>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843" name="Google Shape;843;p59"/>
          <p:cNvSpPr txBox="1"/>
          <p:nvPr/>
        </p:nvSpPr>
        <p:spPr>
          <a:xfrm>
            <a:off x="2095550" y="2839400"/>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844" name="Google Shape;844;p59"/>
          <p:cNvSpPr txBox="1"/>
          <p:nvPr/>
        </p:nvSpPr>
        <p:spPr>
          <a:xfrm>
            <a:off x="2095550" y="963663"/>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845" name="Google Shape;845;p59"/>
          <p:cNvSpPr txBox="1"/>
          <p:nvPr/>
        </p:nvSpPr>
        <p:spPr>
          <a:xfrm>
            <a:off x="4773925" y="74292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46" name="Google Shape;846;p59"/>
          <p:cNvSpPr txBox="1"/>
          <p:nvPr/>
        </p:nvSpPr>
        <p:spPr>
          <a:xfrm>
            <a:off x="4773925" y="145117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47" name="Google Shape;847;p59"/>
          <p:cNvSpPr txBox="1"/>
          <p:nvPr/>
        </p:nvSpPr>
        <p:spPr>
          <a:xfrm>
            <a:off x="4773925" y="2600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48" name="Google Shape;848;p59"/>
          <p:cNvSpPr txBox="1"/>
          <p:nvPr/>
        </p:nvSpPr>
        <p:spPr>
          <a:xfrm>
            <a:off x="4773925" y="33307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49" name="Google Shape;849;p59"/>
          <p:cNvSpPr/>
          <p:nvPr/>
        </p:nvSpPr>
        <p:spPr>
          <a:xfrm>
            <a:off x="1432550" y="1256475"/>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1432550" y="3132200"/>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txBox="1"/>
          <p:nvPr/>
        </p:nvSpPr>
        <p:spPr>
          <a:xfrm>
            <a:off x="377200" y="1307925"/>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2</a:t>
            </a:r>
            <a:endParaRPr>
              <a:solidFill>
                <a:srgbClr val="FFFFFF"/>
              </a:solidFill>
              <a:latin typeface="Roboto Slab"/>
              <a:ea typeface="Roboto Slab"/>
              <a:cs typeface="Roboto Slab"/>
              <a:sym typeface="Roboto Slab"/>
            </a:endParaRPr>
          </a:p>
        </p:txBody>
      </p:sp>
      <p:sp>
        <p:nvSpPr>
          <p:cNvPr id="852" name="Google Shape;852;p59"/>
          <p:cNvSpPr txBox="1"/>
          <p:nvPr/>
        </p:nvSpPr>
        <p:spPr>
          <a:xfrm>
            <a:off x="377200" y="3183650"/>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1</a:t>
            </a:r>
            <a:endParaRPr>
              <a:solidFill>
                <a:srgbClr val="FFFFFF"/>
              </a:solidFill>
              <a:latin typeface="Roboto Slab"/>
              <a:ea typeface="Roboto Slab"/>
              <a:cs typeface="Roboto Slab"/>
              <a:sym typeface="Roboto Slab"/>
            </a:endParaRPr>
          </a:p>
        </p:txBody>
      </p:sp>
      <p:sp>
        <p:nvSpPr>
          <p:cNvPr id="853" name="Google Shape;853;p59"/>
          <p:cNvSpPr/>
          <p:nvPr/>
        </p:nvSpPr>
        <p:spPr>
          <a:xfrm>
            <a:off x="30399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54" name="Google Shape;854;p59"/>
          <p:cNvSpPr/>
          <p:nvPr/>
        </p:nvSpPr>
        <p:spPr>
          <a:xfrm>
            <a:off x="39667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55" name="Google Shape;855;p59"/>
          <p:cNvSpPr/>
          <p:nvPr/>
        </p:nvSpPr>
        <p:spPr>
          <a:xfrm>
            <a:off x="555320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56" name="Google Shape;856;p59"/>
          <p:cNvSpPr txBox="1"/>
          <p:nvPr/>
        </p:nvSpPr>
        <p:spPr>
          <a:xfrm>
            <a:off x="30630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It </a:t>
            </a:r>
            <a:endParaRPr>
              <a:solidFill>
                <a:srgbClr val="FFFFFF"/>
              </a:solidFill>
              <a:latin typeface="Roboto Slab Regular"/>
              <a:ea typeface="Roboto Slab Regular"/>
              <a:cs typeface="Roboto Slab Regular"/>
              <a:sym typeface="Roboto Slab Regular"/>
            </a:endParaRPr>
          </a:p>
        </p:txBody>
      </p:sp>
      <p:sp>
        <p:nvSpPr>
          <p:cNvPr id="857" name="Google Shape;857;p59"/>
          <p:cNvSpPr txBox="1"/>
          <p:nvPr/>
        </p:nvSpPr>
        <p:spPr>
          <a:xfrm>
            <a:off x="39898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is </a:t>
            </a:r>
            <a:endParaRPr>
              <a:solidFill>
                <a:srgbClr val="FFFFFF"/>
              </a:solidFill>
              <a:latin typeface="Roboto Slab Regular"/>
              <a:ea typeface="Roboto Slab Regular"/>
              <a:cs typeface="Roboto Slab Regular"/>
              <a:sym typeface="Roboto Slab Regular"/>
            </a:endParaRPr>
          </a:p>
        </p:txBody>
      </p:sp>
      <p:sp>
        <p:nvSpPr>
          <p:cNvPr id="858" name="Google Shape;858;p59"/>
          <p:cNvSpPr txBox="1"/>
          <p:nvPr/>
        </p:nvSpPr>
        <p:spPr>
          <a:xfrm>
            <a:off x="4773925" y="4503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59" name="Google Shape;859;p59"/>
          <p:cNvSpPr txBox="1"/>
          <p:nvPr/>
        </p:nvSpPr>
        <p:spPr>
          <a:xfrm>
            <a:off x="5493500" y="4715125"/>
            <a:ext cx="6681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ever </a:t>
            </a:r>
            <a:endParaRPr>
              <a:solidFill>
                <a:srgbClr val="FFFFFF"/>
              </a:solidFill>
              <a:latin typeface="Roboto Slab Regular"/>
              <a:ea typeface="Roboto Slab Regular"/>
              <a:cs typeface="Roboto Slab Regular"/>
              <a:sym typeface="Roboto Slab Regular"/>
            </a:endParaRPr>
          </a:p>
        </p:txBody>
      </p:sp>
      <p:cxnSp>
        <p:nvCxnSpPr>
          <p:cNvPr id="860" name="Google Shape;860;p59"/>
          <p:cNvCxnSpPr/>
          <p:nvPr/>
        </p:nvCxnSpPr>
        <p:spPr>
          <a:xfrm flipH="1" rot="10800000">
            <a:off x="33138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861" name="Google Shape;861;p59"/>
          <p:cNvCxnSpPr/>
          <p:nvPr/>
        </p:nvCxnSpPr>
        <p:spPr>
          <a:xfrm flipH="1" rot="10800000">
            <a:off x="42406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862" name="Google Shape;862;p59"/>
          <p:cNvCxnSpPr/>
          <p:nvPr/>
        </p:nvCxnSpPr>
        <p:spPr>
          <a:xfrm flipH="1" rot="10800000">
            <a:off x="5827100" y="4587825"/>
            <a:ext cx="900" cy="187200"/>
          </a:xfrm>
          <a:prstGeom prst="straightConnector1">
            <a:avLst/>
          </a:prstGeom>
          <a:noFill/>
          <a:ln cap="flat" cmpd="sng" w="9525">
            <a:solidFill>
              <a:schemeClr val="dk2"/>
            </a:solidFill>
            <a:prstDash val="solid"/>
            <a:round/>
            <a:headEnd len="med" w="med" type="none"/>
            <a:tailEnd len="med" w="med" type="triangle"/>
          </a:ln>
        </p:spPr>
      </p:cxnSp>
      <p:sp>
        <p:nvSpPr>
          <p:cNvPr id="863" name="Google Shape;863;p59"/>
          <p:cNvSpPr txBox="1"/>
          <p:nvPr/>
        </p:nvSpPr>
        <p:spPr>
          <a:xfrm>
            <a:off x="337150" y="4146975"/>
            <a:ext cx="12117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R</a:t>
            </a:r>
            <a:r>
              <a:rPr lang="es-ES">
                <a:solidFill>
                  <a:srgbClr val="FFFFFF"/>
                </a:solidFill>
                <a:latin typeface="Roboto Slab Regular"/>
                <a:ea typeface="Roboto Slab Regular"/>
                <a:cs typeface="Roboto Slab Regular"/>
                <a:sym typeface="Roboto Slab Regular"/>
              </a:rPr>
              <a:t>aw word vectors</a:t>
            </a:r>
            <a:endParaRPr>
              <a:solidFill>
                <a:srgbClr val="FFFFFF"/>
              </a:solidFill>
              <a:latin typeface="Roboto Slab Regular"/>
              <a:ea typeface="Roboto Slab Regular"/>
              <a:cs typeface="Roboto Slab Regular"/>
              <a:sym typeface="Roboto Slab Regular"/>
            </a:endParaRPr>
          </a:p>
        </p:txBody>
      </p:sp>
      <p:cxnSp>
        <p:nvCxnSpPr>
          <p:cNvPr id="864" name="Google Shape;864;p59"/>
          <p:cNvCxnSpPr/>
          <p:nvPr/>
        </p:nvCxnSpPr>
        <p:spPr>
          <a:xfrm flipH="1" rot="10800000">
            <a:off x="1554850" y="43819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865" name="Google Shape;865;p59"/>
          <p:cNvSpPr/>
          <p:nvPr/>
        </p:nvSpPr>
        <p:spPr>
          <a:xfrm>
            <a:off x="2887113"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66" name="Google Shape;866;p59"/>
          <p:cNvSpPr/>
          <p:nvPr/>
        </p:nvSpPr>
        <p:spPr>
          <a:xfrm>
            <a:off x="3356288"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67" name="Google Shape;867;p59"/>
          <p:cNvSpPr/>
          <p:nvPr/>
        </p:nvSpPr>
        <p:spPr>
          <a:xfrm>
            <a:off x="3830513"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68" name="Google Shape;868;p59"/>
          <p:cNvSpPr/>
          <p:nvPr/>
        </p:nvSpPr>
        <p:spPr>
          <a:xfrm>
            <a:off x="4299688"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69" name="Google Shape;869;p59"/>
          <p:cNvSpPr/>
          <p:nvPr/>
        </p:nvSpPr>
        <p:spPr>
          <a:xfrm>
            <a:off x="5410613"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70" name="Google Shape;870;p59"/>
          <p:cNvSpPr/>
          <p:nvPr/>
        </p:nvSpPr>
        <p:spPr>
          <a:xfrm>
            <a:off x="5879788"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871" name="Google Shape;871;p59"/>
          <p:cNvSpPr txBox="1"/>
          <p:nvPr/>
        </p:nvSpPr>
        <p:spPr>
          <a:xfrm>
            <a:off x="164675" y="2344113"/>
            <a:ext cx="15225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Intermediate </a:t>
            </a:r>
            <a:r>
              <a:rPr lang="es-ES">
                <a:solidFill>
                  <a:srgbClr val="FFFFFF"/>
                </a:solidFill>
                <a:latin typeface="Roboto Slab Regular"/>
                <a:ea typeface="Roboto Slab Regular"/>
                <a:cs typeface="Roboto Slab Regular"/>
                <a:sym typeface="Roboto Slab Regular"/>
              </a:rPr>
              <a:t>word vectors</a:t>
            </a:r>
            <a:endParaRPr>
              <a:solidFill>
                <a:srgbClr val="FFFFFF"/>
              </a:solidFill>
              <a:latin typeface="Roboto Slab Regular"/>
              <a:ea typeface="Roboto Slab Regular"/>
              <a:cs typeface="Roboto Slab Regular"/>
              <a:sym typeface="Roboto Slab Regular"/>
            </a:endParaRPr>
          </a:p>
        </p:txBody>
      </p:sp>
      <p:sp>
        <p:nvSpPr>
          <p:cNvPr id="872" name="Google Shape;872;p59"/>
          <p:cNvSpPr/>
          <p:nvPr/>
        </p:nvSpPr>
        <p:spPr>
          <a:xfrm rot="-1601935">
            <a:off x="2990476" y="2748842"/>
            <a:ext cx="114845" cy="212114"/>
          </a:xfrm>
          <a:prstGeom prst="up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3" name="Google Shape;873;p59"/>
          <p:cNvCxnSpPr/>
          <p:nvPr/>
        </p:nvCxnSpPr>
        <p:spPr>
          <a:xfrm flipH="1" rot="10800000">
            <a:off x="1554850" y="264402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874" name="Google Shape;874;p59"/>
          <p:cNvSpPr txBox="1"/>
          <p:nvPr/>
        </p:nvSpPr>
        <p:spPr>
          <a:xfrm>
            <a:off x="4767925" y="76603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875" name="Google Shape;875;p5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879" name="Shape 879"/>
        <p:cNvGrpSpPr/>
        <p:nvPr/>
      </p:nvGrpSpPr>
      <p:grpSpPr>
        <a:xfrm>
          <a:off x="0" y="0"/>
          <a:ext cx="0" cy="0"/>
          <a:chOff x="0" y="0"/>
          <a:chExt cx="0" cy="0"/>
        </a:xfrm>
      </p:grpSpPr>
      <p:sp>
        <p:nvSpPr>
          <p:cNvPr id="880" name="Google Shape;880;p60"/>
          <p:cNvSpPr/>
          <p:nvPr/>
        </p:nvSpPr>
        <p:spPr>
          <a:xfrm rot="-1601935">
            <a:off x="2990476" y="934717"/>
            <a:ext cx="114845" cy="212114"/>
          </a:xfrm>
          <a:prstGeom prst="up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0"/>
          <p:cNvSpPr/>
          <p:nvPr/>
        </p:nvSpPr>
        <p:spPr>
          <a:xfrm flipH="1" rot="1152640">
            <a:off x="3441686" y="9911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0"/>
          <p:cNvSpPr/>
          <p:nvPr/>
        </p:nvSpPr>
        <p:spPr>
          <a:xfrm rot="-1152673">
            <a:off x="2503749" y="1447137"/>
            <a:ext cx="715740" cy="110650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0"/>
          <p:cNvSpPr/>
          <p:nvPr/>
        </p:nvSpPr>
        <p:spPr>
          <a:xfrm flipH="1" rot="1152640">
            <a:off x="3357723" y="2820395"/>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0"/>
          <p:cNvSpPr/>
          <p:nvPr/>
        </p:nvSpPr>
        <p:spPr>
          <a:xfrm rot="-1152640">
            <a:off x="2722748" y="33166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 name="Google Shape;885;p60"/>
          <p:cNvPicPr preferRelativeResize="0"/>
          <p:nvPr/>
        </p:nvPicPr>
        <p:blipFill>
          <a:blip r:embed="rId3">
            <a:alphaModFix/>
          </a:blip>
          <a:stretch>
            <a:fillRect/>
          </a:stretch>
        </p:blipFill>
        <p:spPr>
          <a:xfrm rot="-1799985">
            <a:off x="3009395" y="3558989"/>
            <a:ext cx="609809" cy="611469"/>
          </a:xfrm>
          <a:prstGeom prst="rect">
            <a:avLst/>
          </a:prstGeom>
          <a:noFill/>
          <a:ln>
            <a:noFill/>
          </a:ln>
        </p:spPr>
      </p:pic>
      <p:pic>
        <p:nvPicPr>
          <p:cNvPr id="886" name="Google Shape;886;p60"/>
          <p:cNvPicPr preferRelativeResize="0"/>
          <p:nvPr/>
        </p:nvPicPr>
        <p:blipFill>
          <a:blip r:embed="rId3">
            <a:alphaModFix/>
          </a:blip>
          <a:stretch>
            <a:fillRect/>
          </a:stretch>
        </p:blipFill>
        <p:spPr>
          <a:xfrm rot="-1799985">
            <a:off x="3936195" y="3558989"/>
            <a:ext cx="609809" cy="611469"/>
          </a:xfrm>
          <a:prstGeom prst="rect">
            <a:avLst/>
          </a:prstGeom>
          <a:noFill/>
          <a:ln>
            <a:noFill/>
          </a:ln>
        </p:spPr>
      </p:pic>
      <p:pic>
        <p:nvPicPr>
          <p:cNvPr id="887" name="Google Shape;887;p60"/>
          <p:cNvPicPr preferRelativeResize="0"/>
          <p:nvPr/>
        </p:nvPicPr>
        <p:blipFill>
          <a:blip r:embed="rId3">
            <a:alphaModFix/>
          </a:blip>
          <a:stretch>
            <a:fillRect/>
          </a:stretch>
        </p:blipFill>
        <p:spPr>
          <a:xfrm rot="-1799985">
            <a:off x="5522645" y="3558989"/>
            <a:ext cx="609809" cy="611469"/>
          </a:xfrm>
          <a:prstGeom prst="rect">
            <a:avLst/>
          </a:prstGeom>
          <a:noFill/>
          <a:ln>
            <a:noFill/>
          </a:ln>
        </p:spPr>
      </p:pic>
      <p:pic>
        <p:nvPicPr>
          <p:cNvPr id="888" name="Google Shape;888;p60"/>
          <p:cNvPicPr preferRelativeResize="0"/>
          <p:nvPr/>
        </p:nvPicPr>
        <p:blipFill>
          <a:blip r:embed="rId4">
            <a:alphaModFix/>
          </a:blip>
          <a:stretch>
            <a:fillRect/>
          </a:stretch>
        </p:blipFill>
        <p:spPr>
          <a:xfrm rot="-1799985">
            <a:off x="3009395" y="2803139"/>
            <a:ext cx="609809" cy="611469"/>
          </a:xfrm>
          <a:prstGeom prst="rect">
            <a:avLst/>
          </a:prstGeom>
          <a:noFill/>
          <a:ln>
            <a:noFill/>
          </a:ln>
        </p:spPr>
      </p:pic>
      <p:pic>
        <p:nvPicPr>
          <p:cNvPr id="889" name="Google Shape;889;p60"/>
          <p:cNvPicPr preferRelativeResize="0"/>
          <p:nvPr/>
        </p:nvPicPr>
        <p:blipFill>
          <a:blip r:embed="rId4">
            <a:alphaModFix/>
          </a:blip>
          <a:stretch>
            <a:fillRect/>
          </a:stretch>
        </p:blipFill>
        <p:spPr>
          <a:xfrm rot="-1799985">
            <a:off x="3936195" y="2803139"/>
            <a:ext cx="609809" cy="611469"/>
          </a:xfrm>
          <a:prstGeom prst="rect">
            <a:avLst/>
          </a:prstGeom>
          <a:noFill/>
          <a:ln>
            <a:noFill/>
          </a:ln>
        </p:spPr>
      </p:pic>
      <p:pic>
        <p:nvPicPr>
          <p:cNvPr id="890" name="Google Shape;890;p60"/>
          <p:cNvPicPr preferRelativeResize="0"/>
          <p:nvPr/>
        </p:nvPicPr>
        <p:blipFill>
          <a:blip r:embed="rId4">
            <a:alphaModFix/>
          </a:blip>
          <a:stretch>
            <a:fillRect/>
          </a:stretch>
        </p:blipFill>
        <p:spPr>
          <a:xfrm rot="-1799985">
            <a:off x="5522645" y="2803139"/>
            <a:ext cx="609809" cy="611469"/>
          </a:xfrm>
          <a:prstGeom prst="rect">
            <a:avLst/>
          </a:prstGeom>
          <a:noFill/>
          <a:ln>
            <a:noFill/>
          </a:ln>
        </p:spPr>
      </p:pic>
      <p:pic>
        <p:nvPicPr>
          <p:cNvPr id="891" name="Google Shape;891;p60"/>
          <p:cNvPicPr preferRelativeResize="0"/>
          <p:nvPr/>
        </p:nvPicPr>
        <p:blipFill>
          <a:blip r:embed="rId3">
            <a:alphaModFix/>
          </a:blip>
          <a:stretch>
            <a:fillRect/>
          </a:stretch>
        </p:blipFill>
        <p:spPr>
          <a:xfrm rot="-1799985">
            <a:off x="3009395" y="1722564"/>
            <a:ext cx="609809" cy="611469"/>
          </a:xfrm>
          <a:prstGeom prst="rect">
            <a:avLst/>
          </a:prstGeom>
          <a:noFill/>
          <a:ln>
            <a:noFill/>
          </a:ln>
        </p:spPr>
      </p:pic>
      <p:pic>
        <p:nvPicPr>
          <p:cNvPr id="892" name="Google Shape;892;p60"/>
          <p:cNvPicPr preferRelativeResize="0"/>
          <p:nvPr/>
        </p:nvPicPr>
        <p:blipFill>
          <a:blip r:embed="rId3">
            <a:alphaModFix/>
          </a:blip>
          <a:stretch>
            <a:fillRect/>
          </a:stretch>
        </p:blipFill>
        <p:spPr>
          <a:xfrm rot="-1799985">
            <a:off x="3936195" y="1722564"/>
            <a:ext cx="609809" cy="611469"/>
          </a:xfrm>
          <a:prstGeom prst="rect">
            <a:avLst/>
          </a:prstGeom>
          <a:noFill/>
          <a:ln>
            <a:noFill/>
          </a:ln>
        </p:spPr>
      </p:pic>
      <p:pic>
        <p:nvPicPr>
          <p:cNvPr id="893" name="Google Shape;893;p60"/>
          <p:cNvPicPr preferRelativeResize="0"/>
          <p:nvPr/>
        </p:nvPicPr>
        <p:blipFill>
          <a:blip r:embed="rId3">
            <a:alphaModFix/>
          </a:blip>
          <a:stretch>
            <a:fillRect/>
          </a:stretch>
        </p:blipFill>
        <p:spPr>
          <a:xfrm rot="-1799985">
            <a:off x="5522645" y="1722564"/>
            <a:ext cx="609809" cy="611469"/>
          </a:xfrm>
          <a:prstGeom prst="rect">
            <a:avLst/>
          </a:prstGeom>
          <a:noFill/>
          <a:ln>
            <a:noFill/>
          </a:ln>
        </p:spPr>
      </p:pic>
      <p:pic>
        <p:nvPicPr>
          <p:cNvPr id="894" name="Google Shape;894;p60"/>
          <p:cNvPicPr preferRelativeResize="0"/>
          <p:nvPr/>
        </p:nvPicPr>
        <p:blipFill>
          <a:blip r:embed="rId4">
            <a:alphaModFix/>
          </a:blip>
          <a:stretch>
            <a:fillRect/>
          </a:stretch>
        </p:blipFill>
        <p:spPr>
          <a:xfrm rot="-1799985">
            <a:off x="3009395" y="966714"/>
            <a:ext cx="609809" cy="611469"/>
          </a:xfrm>
          <a:prstGeom prst="rect">
            <a:avLst/>
          </a:prstGeom>
          <a:noFill/>
          <a:ln>
            <a:noFill/>
          </a:ln>
        </p:spPr>
      </p:pic>
      <p:pic>
        <p:nvPicPr>
          <p:cNvPr id="895" name="Google Shape;895;p60"/>
          <p:cNvPicPr preferRelativeResize="0"/>
          <p:nvPr/>
        </p:nvPicPr>
        <p:blipFill>
          <a:blip r:embed="rId4">
            <a:alphaModFix/>
          </a:blip>
          <a:stretch>
            <a:fillRect/>
          </a:stretch>
        </p:blipFill>
        <p:spPr>
          <a:xfrm rot="-1799985">
            <a:off x="3936195" y="966714"/>
            <a:ext cx="609809" cy="611469"/>
          </a:xfrm>
          <a:prstGeom prst="rect">
            <a:avLst/>
          </a:prstGeom>
          <a:noFill/>
          <a:ln>
            <a:noFill/>
          </a:ln>
        </p:spPr>
      </p:pic>
      <p:pic>
        <p:nvPicPr>
          <p:cNvPr id="896" name="Google Shape;896;p60"/>
          <p:cNvPicPr preferRelativeResize="0"/>
          <p:nvPr/>
        </p:nvPicPr>
        <p:blipFill>
          <a:blip r:embed="rId4">
            <a:alphaModFix/>
          </a:blip>
          <a:stretch>
            <a:fillRect/>
          </a:stretch>
        </p:blipFill>
        <p:spPr>
          <a:xfrm rot="-1799985">
            <a:off x="5522645" y="966714"/>
            <a:ext cx="609809" cy="611469"/>
          </a:xfrm>
          <a:prstGeom prst="rect">
            <a:avLst/>
          </a:prstGeom>
          <a:noFill/>
          <a:ln>
            <a:noFill/>
          </a:ln>
        </p:spPr>
      </p:pic>
      <p:cxnSp>
        <p:nvCxnSpPr>
          <p:cNvPr id="897" name="Google Shape;897;p60"/>
          <p:cNvCxnSpPr/>
          <p:nvPr/>
        </p:nvCxnSpPr>
        <p:spPr>
          <a:xfrm rot="10800000">
            <a:off x="4658025"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98" name="Google Shape;898;p60"/>
          <p:cNvCxnSpPr/>
          <p:nvPr/>
        </p:nvCxnSpPr>
        <p:spPr>
          <a:xfrm rot="10800000">
            <a:off x="4658025"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60"/>
          <p:cNvCxnSpPr/>
          <p:nvPr/>
        </p:nvCxnSpPr>
        <p:spPr>
          <a:xfrm rot="10800000">
            <a:off x="3667275" y="3864425"/>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60"/>
          <p:cNvCxnSpPr/>
          <p:nvPr/>
        </p:nvCxnSpPr>
        <p:spPr>
          <a:xfrm rot="10800000">
            <a:off x="3667275" y="2028000"/>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60"/>
          <p:cNvCxnSpPr/>
          <p:nvPr/>
        </p:nvCxnSpPr>
        <p:spPr>
          <a:xfrm rot="10800000">
            <a:off x="63437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60"/>
          <p:cNvCxnSpPr/>
          <p:nvPr/>
        </p:nvCxnSpPr>
        <p:spPr>
          <a:xfrm rot="10800000">
            <a:off x="63437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60"/>
          <p:cNvCxnSpPr/>
          <p:nvPr/>
        </p:nvCxnSpPr>
        <p:spPr>
          <a:xfrm rot="10800000">
            <a:off x="22251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60"/>
          <p:cNvCxnSpPr/>
          <p:nvPr/>
        </p:nvCxnSpPr>
        <p:spPr>
          <a:xfrm rot="10800000">
            <a:off x="22251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60"/>
          <p:cNvCxnSpPr/>
          <p:nvPr/>
        </p:nvCxnSpPr>
        <p:spPr>
          <a:xfrm>
            <a:off x="4658025"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60"/>
          <p:cNvCxnSpPr/>
          <p:nvPr/>
        </p:nvCxnSpPr>
        <p:spPr>
          <a:xfrm>
            <a:off x="3667275" y="1271247"/>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60"/>
          <p:cNvCxnSpPr/>
          <p:nvPr/>
        </p:nvCxnSpPr>
        <p:spPr>
          <a:xfrm>
            <a:off x="22251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60"/>
          <p:cNvCxnSpPr/>
          <p:nvPr/>
        </p:nvCxnSpPr>
        <p:spPr>
          <a:xfrm>
            <a:off x="63437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09" name="Google Shape;909;p60"/>
          <p:cNvCxnSpPr/>
          <p:nvPr/>
        </p:nvCxnSpPr>
        <p:spPr>
          <a:xfrm>
            <a:off x="3667275" y="3154672"/>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10" name="Google Shape;910;p60"/>
          <p:cNvCxnSpPr/>
          <p:nvPr/>
        </p:nvCxnSpPr>
        <p:spPr>
          <a:xfrm>
            <a:off x="4672375"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11" name="Google Shape;911;p60"/>
          <p:cNvCxnSpPr/>
          <p:nvPr/>
        </p:nvCxnSpPr>
        <p:spPr>
          <a:xfrm>
            <a:off x="6343750"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12" name="Google Shape;912;p60"/>
          <p:cNvCxnSpPr/>
          <p:nvPr/>
        </p:nvCxnSpPr>
        <p:spPr>
          <a:xfrm>
            <a:off x="2225150" y="3153322"/>
            <a:ext cx="723900" cy="2400"/>
          </a:xfrm>
          <a:prstGeom prst="straightConnector1">
            <a:avLst/>
          </a:prstGeom>
          <a:noFill/>
          <a:ln cap="flat" cmpd="sng" w="9525">
            <a:solidFill>
              <a:schemeClr val="dk2"/>
            </a:solidFill>
            <a:prstDash val="solid"/>
            <a:round/>
            <a:headEnd len="med" w="med" type="none"/>
            <a:tailEnd len="med" w="med" type="triangle"/>
          </a:ln>
        </p:spPr>
      </p:cxnSp>
      <p:sp>
        <p:nvSpPr>
          <p:cNvPr id="913" name="Google Shape;913;p60"/>
          <p:cNvSpPr txBox="1"/>
          <p:nvPr/>
        </p:nvSpPr>
        <p:spPr>
          <a:xfrm>
            <a:off x="1981250" y="3526088"/>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914" name="Google Shape;914;p60"/>
          <p:cNvSpPr txBox="1"/>
          <p:nvPr/>
        </p:nvSpPr>
        <p:spPr>
          <a:xfrm>
            <a:off x="1981250" y="1711975"/>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915" name="Google Shape;915;p60"/>
          <p:cNvSpPr txBox="1"/>
          <p:nvPr/>
        </p:nvSpPr>
        <p:spPr>
          <a:xfrm>
            <a:off x="2095550" y="2839400"/>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916" name="Google Shape;916;p60"/>
          <p:cNvSpPr txBox="1"/>
          <p:nvPr/>
        </p:nvSpPr>
        <p:spPr>
          <a:xfrm>
            <a:off x="2095550" y="963663"/>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917" name="Google Shape;917;p60"/>
          <p:cNvSpPr txBox="1"/>
          <p:nvPr/>
        </p:nvSpPr>
        <p:spPr>
          <a:xfrm>
            <a:off x="4773925" y="74292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18" name="Google Shape;918;p60"/>
          <p:cNvSpPr txBox="1"/>
          <p:nvPr/>
        </p:nvSpPr>
        <p:spPr>
          <a:xfrm>
            <a:off x="4773925" y="145117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19" name="Google Shape;919;p60"/>
          <p:cNvSpPr txBox="1"/>
          <p:nvPr/>
        </p:nvSpPr>
        <p:spPr>
          <a:xfrm>
            <a:off x="4773925" y="2600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20" name="Google Shape;920;p60"/>
          <p:cNvSpPr txBox="1"/>
          <p:nvPr/>
        </p:nvSpPr>
        <p:spPr>
          <a:xfrm>
            <a:off x="4773925" y="33307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21" name="Google Shape;921;p60"/>
          <p:cNvSpPr/>
          <p:nvPr/>
        </p:nvSpPr>
        <p:spPr>
          <a:xfrm>
            <a:off x="1432550" y="1256475"/>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p:nvPr/>
        </p:nvSpPr>
        <p:spPr>
          <a:xfrm>
            <a:off x="1432550" y="3132200"/>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0"/>
          <p:cNvSpPr txBox="1"/>
          <p:nvPr/>
        </p:nvSpPr>
        <p:spPr>
          <a:xfrm>
            <a:off x="377200" y="1307925"/>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2</a:t>
            </a:r>
            <a:endParaRPr>
              <a:solidFill>
                <a:srgbClr val="FFFFFF"/>
              </a:solidFill>
              <a:latin typeface="Roboto Slab"/>
              <a:ea typeface="Roboto Slab"/>
              <a:cs typeface="Roboto Slab"/>
              <a:sym typeface="Roboto Slab"/>
            </a:endParaRPr>
          </a:p>
        </p:txBody>
      </p:sp>
      <p:sp>
        <p:nvSpPr>
          <p:cNvPr id="924" name="Google Shape;924;p60"/>
          <p:cNvSpPr txBox="1"/>
          <p:nvPr/>
        </p:nvSpPr>
        <p:spPr>
          <a:xfrm>
            <a:off x="377200" y="3183650"/>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1</a:t>
            </a:r>
            <a:endParaRPr>
              <a:solidFill>
                <a:srgbClr val="FFFFFF"/>
              </a:solidFill>
              <a:latin typeface="Roboto Slab"/>
              <a:ea typeface="Roboto Slab"/>
              <a:cs typeface="Roboto Slab"/>
              <a:sym typeface="Roboto Slab"/>
            </a:endParaRPr>
          </a:p>
        </p:txBody>
      </p:sp>
      <p:sp>
        <p:nvSpPr>
          <p:cNvPr id="925" name="Google Shape;925;p60"/>
          <p:cNvSpPr/>
          <p:nvPr/>
        </p:nvSpPr>
        <p:spPr>
          <a:xfrm>
            <a:off x="30399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26" name="Google Shape;926;p60"/>
          <p:cNvSpPr/>
          <p:nvPr/>
        </p:nvSpPr>
        <p:spPr>
          <a:xfrm>
            <a:off x="39667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27" name="Google Shape;927;p60"/>
          <p:cNvSpPr/>
          <p:nvPr/>
        </p:nvSpPr>
        <p:spPr>
          <a:xfrm>
            <a:off x="555320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28" name="Google Shape;928;p60"/>
          <p:cNvSpPr txBox="1"/>
          <p:nvPr/>
        </p:nvSpPr>
        <p:spPr>
          <a:xfrm>
            <a:off x="30630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It </a:t>
            </a:r>
            <a:endParaRPr>
              <a:solidFill>
                <a:srgbClr val="FFFFFF"/>
              </a:solidFill>
              <a:latin typeface="Roboto Slab Regular"/>
              <a:ea typeface="Roboto Slab Regular"/>
              <a:cs typeface="Roboto Slab Regular"/>
              <a:sym typeface="Roboto Slab Regular"/>
            </a:endParaRPr>
          </a:p>
        </p:txBody>
      </p:sp>
      <p:sp>
        <p:nvSpPr>
          <p:cNvPr id="929" name="Google Shape;929;p60"/>
          <p:cNvSpPr txBox="1"/>
          <p:nvPr/>
        </p:nvSpPr>
        <p:spPr>
          <a:xfrm>
            <a:off x="39898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is </a:t>
            </a:r>
            <a:endParaRPr>
              <a:solidFill>
                <a:srgbClr val="FFFFFF"/>
              </a:solidFill>
              <a:latin typeface="Roboto Slab Regular"/>
              <a:ea typeface="Roboto Slab Regular"/>
              <a:cs typeface="Roboto Slab Regular"/>
              <a:sym typeface="Roboto Slab Regular"/>
            </a:endParaRPr>
          </a:p>
        </p:txBody>
      </p:sp>
      <p:sp>
        <p:nvSpPr>
          <p:cNvPr id="930" name="Google Shape;930;p60"/>
          <p:cNvSpPr txBox="1"/>
          <p:nvPr/>
        </p:nvSpPr>
        <p:spPr>
          <a:xfrm>
            <a:off x="4773925" y="4503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31" name="Google Shape;931;p60"/>
          <p:cNvSpPr txBox="1"/>
          <p:nvPr/>
        </p:nvSpPr>
        <p:spPr>
          <a:xfrm>
            <a:off x="5493500" y="4715125"/>
            <a:ext cx="6681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ever </a:t>
            </a:r>
            <a:endParaRPr>
              <a:solidFill>
                <a:srgbClr val="FFFFFF"/>
              </a:solidFill>
              <a:latin typeface="Roboto Slab Regular"/>
              <a:ea typeface="Roboto Slab Regular"/>
              <a:cs typeface="Roboto Slab Regular"/>
              <a:sym typeface="Roboto Slab Regular"/>
            </a:endParaRPr>
          </a:p>
        </p:txBody>
      </p:sp>
      <p:cxnSp>
        <p:nvCxnSpPr>
          <p:cNvPr id="932" name="Google Shape;932;p60"/>
          <p:cNvCxnSpPr/>
          <p:nvPr/>
        </p:nvCxnSpPr>
        <p:spPr>
          <a:xfrm flipH="1" rot="10800000">
            <a:off x="33138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933" name="Google Shape;933;p60"/>
          <p:cNvCxnSpPr/>
          <p:nvPr/>
        </p:nvCxnSpPr>
        <p:spPr>
          <a:xfrm flipH="1" rot="10800000">
            <a:off x="42406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934" name="Google Shape;934;p60"/>
          <p:cNvCxnSpPr/>
          <p:nvPr/>
        </p:nvCxnSpPr>
        <p:spPr>
          <a:xfrm flipH="1" rot="10800000">
            <a:off x="5827100" y="4587825"/>
            <a:ext cx="900" cy="18720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60"/>
          <p:cNvSpPr txBox="1"/>
          <p:nvPr/>
        </p:nvSpPr>
        <p:spPr>
          <a:xfrm>
            <a:off x="337150" y="4146975"/>
            <a:ext cx="12117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Raw word vectors</a:t>
            </a:r>
            <a:endParaRPr>
              <a:solidFill>
                <a:srgbClr val="FFFFFF"/>
              </a:solidFill>
              <a:latin typeface="Roboto Slab Regular"/>
              <a:ea typeface="Roboto Slab Regular"/>
              <a:cs typeface="Roboto Slab Regular"/>
              <a:sym typeface="Roboto Slab Regular"/>
            </a:endParaRPr>
          </a:p>
        </p:txBody>
      </p:sp>
      <p:cxnSp>
        <p:nvCxnSpPr>
          <p:cNvPr id="936" name="Google Shape;936;p60"/>
          <p:cNvCxnSpPr/>
          <p:nvPr/>
        </p:nvCxnSpPr>
        <p:spPr>
          <a:xfrm flipH="1" rot="10800000">
            <a:off x="1554850" y="43819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937" name="Google Shape;937;p60"/>
          <p:cNvSpPr/>
          <p:nvPr/>
        </p:nvSpPr>
        <p:spPr>
          <a:xfrm>
            <a:off x="2887113"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38" name="Google Shape;938;p60"/>
          <p:cNvSpPr/>
          <p:nvPr/>
        </p:nvSpPr>
        <p:spPr>
          <a:xfrm>
            <a:off x="3356288"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39" name="Google Shape;939;p60"/>
          <p:cNvSpPr/>
          <p:nvPr/>
        </p:nvSpPr>
        <p:spPr>
          <a:xfrm>
            <a:off x="3830513"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40" name="Google Shape;940;p60"/>
          <p:cNvSpPr/>
          <p:nvPr/>
        </p:nvSpPr>
        <p:spPr>
          <a:xfrm>
            <a:off x="4299688"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41" name="Google Shape;941;p60"/>
          <p:cNvSpPr/>
          <p:nvPr/>
        </p:nvSpPr>
        <p:spPr>
          <a:xfrm>
            <a:off x="5410613"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42" name="Google Shape;942;p60"/>
          <p:cNvSpPr/>
          <p:nvPr/>
        </p:nvSpPr>
        <p:spPr>
          <a:xfrm>
            <a:off x="5879788"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43" name="Google Shape;943;p60"/>
          <p:cNvSpPr txBox="1"/>
          <p:nvPr/>
        </p:nvSpPr>
        <p:spPr>
          <a:xfrm>
            <a:off x="164675" y="2344113"/>
            <a:ext cx="15225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Intermediate word vectors</a:t>
            </a:r>
            <a:endParaRPr>
              <a:solidFill>
                <a:srgbClr val="FFFFFF"/>
              </a:solidFill>
              <a:latin typeface="Roboto Slab Regular"/>
              <a:ea typeface="Roboto Slab Regular"/>
              <a:cs typeface="Roboto Slab Regular"/>
              <a:sym typeface="Roboto Slab Regular"/>
            </a:endParaRPr>
          </a:p>
        </p:txBody>
      </p:sp>
      <p:sp>
        <p:nvSpPr>
          <p:cNvPr id="944" name="Google Shape;944;p60"/>
          <p:cNvSpPr/>
          <p:nvPr/>
        </p:nvSpPr>
        <p:spPr>
          <a:xfrm rot="-1601935">
            <a:off x="2990476" y="2748842"/>
            <a:ext cx="114845" cy="212114"/>
          </a:xfrm>
          <a:prstGeom prst="up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60"/>
          <p:cNvCxnSpPr/>
          <p:nvPr/>
        </p:nvCxnSpPr>
        <p:spPr>
          <a:xfrm flipH="1" rot="10800000">
            <a:off x="1554850" y="2644025"/>
            <a:ext cx="1107000" cy="5700"/>
          </a:xfrm>
          <a:prstGeom prst="straightConnector1">
            <a:avLst/>
          </a:prstGeom>
          <a:noFill/>
          <a:ln cap="flat" cmpd="sng" w="9525">
            <a:solidFill>
              <a:schemeClr val="dk2"/>
            </a:solidFill>
            <a:prstDash val="solid"/>
            <a:round/>
            <a:headEnd len="med" w="med" type="none"/>
            <a:tailEnd len="med" w="med" type="triangle"/>
          </a:ln>
        </p:spPr>
      </p:cxnSp>
      <p:cxnSp>
        <p:nvCxnSpPr>
          <p:cNvPr id="946" name="Google Shape;946;p60"/>
          <p:cNvCxnSpPr/>
          <p:nvPr/>
        </p:nvCxnSpPr>
        <p:spPr>
          <a:xfrm flipH="1" rot="10800000">
            <a:off x="1859650" y="46867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947" name="Google Shape;947;p60"/>
          <p:cNvSpPr txBox="1"/>
          <p:nvPr/>
        </p:nvSpPr>
        <p:spPr>
          <a:xfrm>
            <a:off x="4767925" y="76603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48" name="Google Shape;948;p60"/>
          <p:cNvSpPr/>
          <p:nvPr/>
        </p:nvSpPr>
        <p:spPr>
          <a:xfrm>
            <a:off x="2881113" y="70541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49" name="Google Shape;949;p60"/>
          <p:cNvSpPr/>
          <p:nvPr/>
        </p:nvSpPr>
        <p:spPr>
          <a:xfrm>
            <a:off x="3350288" y="70541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50" name="Google Shape;950;p60"/>
          <p:cNvSpPr/>
          <p:nvPr/>
        </p:nvSpPr>
        <p:spPr>
          <a:xfrm>
            <a:off x="3824513" y="7155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51" name="Google Shape;951;p60"/>
          <p:cNvSpPr/>
          <p:nvPr/>
        </p:nvSpPr>
        <p:spPr>
          <a:xfrm>
            <a:off x="4293688" y="7155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52" name="Google Shape;952;p60"/>
          <p:cNvSpPr/>
          <p:nvPr/>
        </p:nvSpPr>
        <p:spPr>
          <a:xfrm>
            <a:off x="5404613" y="7430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953" name="Google Shape;953;p60"/>
          <p:cNvSpPr/>
          <p:nvPr/>
        </p:nvSpPr>
        <p:spPr>
          <a:xfrm>
            <a:off x="5873788" y="7430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cxnSp>
        <p:nvCxnSpPr>
          <p:cNvPr id="954" name="Google Shape;954;p60"/>
          <p:cNvCxnSpPr/>
          <p:nvPr/>
        </p:nvCxnSpPr>
        <p:spPr>
          <a:xfrm flipH="1" rot="10800000">
            <a:off x="1548850" y="8098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955" name="Google Shape;955;p60"/>
          <p:cNvSpPr txBox="1"/>
          <p:nvPr/>
        </p:nvSpPr>
        <p:spPr>
          <a:xfrm>
            <a:off x="158675" y="541263"/>
            <a:ext cx="15225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Intermediate word vectors</a:t>
            </a:r>
            <a:endParaRPr>
              <a:solidFill>
                <a:srgbClr val="FFFFFF"/>
              </a:solidFill>
              <a:latin typeface="Roboto Slab Regular"/>
              <a:ea typeface="Roboto Slab Regular"/>
              <a:cs typeface="Roboto Slab Regular"/>
              <a:sym typeface="Roboto Slab Regular"/>
            </a:endParaRPr>
          </a:p>
        </p:txBody>
      </p:sp>
      <p:sp>
        <p:nvSpPr>
          <p:cNvPr id="956" name="Google Shape;956;p6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960" name="Shape 960"/>
        <p:cNvGrpSpPr/>
        <p:nvPr/>
      </p:nvGrpSpPr>
      <p:grpSpPr>
        <a:xfrm>
          <a:off x="0" y="0"/>
          <a:ext cx="0" cy="0"/>
          <a:chOff x="0" y="0"/>
          <a:chExt cx="0" cy="0"/>
        </a:xfrm>
      </p:grpSpPr>
      <p:sp>
        <p:nvSpPr>
          <p:cNvPr id="961" name="Google Shape;961;p61"/>
          <p:cNvSpPr/>
          <p:nvPr/>
        </p:nvSpPr>
        <p:spPr>
          <a:xfrm rot="-1601935">
            <a:off x="2990476" y="934717"/>
            <a:ext cx="114845" cy="212114"/>
          </a:xfrm>
          <a:prstGeom prst="up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flipH="1" rot="1152640">
            <a:off x="3441686" y="9911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1"/>
          <p:cNvSpPr/>
          <p:nvPr/>
        </p:nvSpPr>
        <p:spPr>
          <a:xfrm rot="-1152673">
            <a:off x="2503749" y="1447137"/>
            <a:ext cx="715740" cy="1106507"/>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p:nvPr/>
        </p:nvSpPr>
        <p:spPr>
          <a:xfrm flipH="1" rot="1152640">
            <a:off x="3357723" y="2820395"/>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1"/>
          <p:cNvSpPr/>
          <p:nvPr/>
        </p:nvSpPr>
        <p:spPr>
          <a:xfrm rot="-1152640">
            <a:off x="2722748" y="3316683"/>
            <a:ext cx="502495" cy="1086670"/>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61"/>
          <p:cNvPicPr preferRelativeResize="0"/>
          <p:nvPr/>
        </p:nvPicPr>
        <p:blipFill>
          <a:blip r:embed="rId3">
            <a:alphaModFix/>
          </a:blip>
          <a:stretch>
            <a:fillRect/>
          </a:stretch>
        </p:blipFill>
        <p:spPr>
          <a:xfrm rot="-1799985">
            <a:off x="3009395" y="3558989"/>
            <a:ext cx="609809" cy="611469"/>
          </a:xfrm>
          <a:prstGeom prst="rect">
            <a:avLst/>
          </a:prstGeom>
          <a:noFill/>
          <a:ln>
            <a:noFill/>
          </a:ln>
        </p:spPr>
      </p:pic>
      <p:pic>
        <p:nvPicPr>
          <p:cNvPr id="967" name="Google Shape;967;p61"/>
          <p:cNvPicPr preferRelativeResize="0"/>
          <p:nvPr/>
        </p:nvPicPr>
        <p:blipFill>
          <a:blip r:embed="rId3">
            <a:alphaModFix/>
          </a:blip>
          <a:stretch>
            <a:fillRect/>
          </a:stretch>
        </p:blipFill>
        <p:spPr>
          <a:xfrm rot="-1799985">
            <a:off x="3936195" y="3558989"/>
            <a:ext cx="609809" cy="611469"/>
          </a:xfrm>
          <a:prstGeom prst="rect">
            <a:avLst/>
          </a:prstGeom>
          <a:noFill/>
          <a:ln>
            <a:noFill/>
          </a:ln>
        </p:spPr>
      </p:pic>
      <p:pic>
        <p:nvPicPr>
          <p:cNvPr id="968" name="Google Shape;968;p61"/>
          <p:cNvPicPr preferRelativeResize="0"/>
          <p:nvPr/>
        </p:nvPicPr>
        <p:blipFill>
          <a:blip r:embed="rId3">
            <a:alphaModFix/>
          </a:blip>
          <a:stretch>
            <a:fillRect/>
          </a:stretch>
        </p:blipFill>
        <p:spPr>
          <a:xfrm rot="-1799985">
            <a:off x="5522645" y="3558989"/>
            <a:ext cx="609809" cy="611469"/>
          </a:xfrm>
          <a:prstGeom prst="rect">
            <a:avLst/>
          </a:prstGeom>
          <a:noFill/>
          <a:ln>
            <a:noFill/>
          </a:ln>
        </p:spPr>
      </p:pic>
      <p:pic>
        <p:nvPicPr>
          <p:cNvPr id="969" name="Google Shape;969;p61"/>
          <p:cNvPicPr preferRelativeResize="0"/>
          <p:nvPr/>
        </p:nvPicPr>
        <p:blipFill>
          <a:blip r:embed="rId4">
            <a:alphaModFix/>
          </a:blip>
          <a:stretch>
            <a:fillRect/>
          </a:stretch>
        </p:blipFill>
        <p:spPr>
          <a:xfrm rot="-1799985">
            <a:off x="3009395" y="2803139"/>
            <a:ext cx="609809" cy="611469"/>
          </a:xfrm>
          <a:prstGeom prst="rect">
            <a:avLst/>
          </a:prstGeom>
          <a:noFill/>
          <a:ln>
            <a:noFill/>
          </a:ln>
        </p:spPr>
      </p:pic>
      <p:pic>
        <p:nvPicPr>
          <p:cNvPr id="970" name="Google Shape;970;p61"/>
          <p:cNvPicPr preferRelativeResize="0"/>
          <p:nvPr/>
        </p:nvPicPr>
        <p:blipFill>
          <a:blip r:embed="rId4">
            <a:alphaModFix/>
          </a:blip>
          <a:stretch>
            <a:fillRect/>
          </a:stretch>
        </p:blipFill>
        <p:spPr>
          <a:xfrm rot="-1799985">
            <a:off x="3936195" y="2803139"/>
            <a:ext cx="609809" cy="611469"/>
          </a:xfrm>
          <a:prstGeom prst="rect">
            <a:avLst/>
          </a:prstGeom>
          <a:noFill/>
          <a:ln>
            <a:noFill/>
          </a:ln>
        </p:spPr>
      </p:pic>
      <p:pic>
        <p:nvPicPr>
          <p:cNvPr id="971" name="Google Shape;971;p61"/>
          <p:cNvPicPr preferRelativeResize="0"/>
          <p:nvPr/>
        </p:nvPicPr>
        <p:blipFill>
          <a:blip r:embed="rId4">
            <a:alphaModFix/>
          </a:blip>
          <a:stretch>
            <a:fillRect/>
          </a:stretch>
        </p:blipFill>
        <p:spPr>
          <a:xfrm rot="-1799985">
            <a:off x="5522645" y="2803139"/>
            <a:ext cx="609809" cy="611469"/>
          </a:xfrm>
          <a:prstGeom prst="rect">
            <a:avLst/>
          </a:prstGeom>
          <a:noFill/>
          <a:ln>
            <a:noFill/>
          </a:ln>
        </p:spPr>
      </p:pic>
      <p:pic>
        <p:nvPicPr>
          <p:cNvPr id="972" name="Google Shape;972;p61"/>
          <p:cNvPicPr preferRelativeResize="0"/>
          <p:nvPr/>
        </p:nvPicPr>
        <p:blipFill>
          <a:blip r:embed="rId3">
            <a:alphaModFix/>
          </a:blip>
          <a:stretch>
            <a:fillRect/>
          </a:stretch>
        </p:blipFill>
        <p:spPr>
          <a:xfrm rot="-1799985">
            <a:off x="3009395" y="1722564"/>
            <a:ext cx="609809" cy="611469"/>
          </a:xfrm>
          <a:prstGeom prst="rect">
            <a:avLst/>
          </a:prstGeom>
          <a:noFill/>
          <a:ln>
            <a:noFill/>
          </a:ln>
        </p:spPr>
      </p:pic>
      <p:pic>
        <p:nvPicPr>
          <p:cNvPr id="973" name="Google Shape;973;p61"/>
          <p:cNvPicPr preferRelativeResize="0"/>
          <p:nvPr/>
        </p:nvPicPr>
        <p:blipFill>
          <a:blip r:embed="rId3">
            <a:alphaModFix/>
          </a:blip>
          <a:stretch>
            <a:fillRect/>
          </a:stretch>
        </p:blipFill>
        <p:spPr>
          <a:xfrm rot="-1799985">
            <a:off x="3936195" y="1722564"/>
            <a:ext cx="609809" cy="611469"/>
          </a:xfrm>
          <a:prstGeom prst="rect">
            <a:avLst/>
          </a:prstGeom>
          <a:noFill/>
          <a:ln>
            <a:noFill/>
          </a:ln>
        </p:spPr>
      </p:pic>
      <p:pic>
        <p:nvPicPr>
          <p:cNvPr id="974" name="Google Shape;974;p61"/>
          <p:cNvPicPr preferRelativeResize="0"/>
          <p:nvPr/>
        </p:nvPicPr>
        <p:blipFill>
          <a:blip r:embed="rId3">
            <a:alphaModFix/>
          </a:blip>
          <a:stretch>
            <a:fillRect/>
          </a:stretch>
        </p:blipFill>
        <p:spPr>
          <a:xfrm rot="-1799985">
            <a:off x="5522645" y="1722564"/>
            <a:ext cx="609809" cy="611469"/>
          </a:xfrm>
          <a:prstGeom prst="rect">
            <a:avLst/>
          </a:prstGeom>
          <a:noFill/>
          <a:ln>
            <a:noFill/>
          </a:ln>
        </p:spPr>
      </p:pic>
      <p:pic>
        <p:nvPicPr>
          <p:cNvPr id="975" name="Google Shape;975;p61"/>
          <p:cNvPicPr preferRelativeResize="0"/>
          <p:nvPr/>
        </p:nvPicPr>
        <p:blipFill>
          <a:blip r:embed="rId4">
            <a:alphaModFix/>
          </a:blip>
          <a:stretch>
            <a:fillRect/>
          </a:stretch>
        </p:blipFill>
        <p:spPr>
          <a:xfrm rot="-1799985">
            <a:off x="3009395" y="966714"/>
            <a:ext cx="609809" cy="611469"/>
          </a:xfrm>
          <a:prstGeom prst="rect">
            <a:avLst/>
          </a:prstGeom>
          <a:noFill/>
          <a:ln>
            <a:noFill/>
          </a:ln>
        </p:spPr>
      </p:pic>
      <p:pic>
        <p:nvPicPr>
          <p:cNvPr id="976" name="Google Shape;976;p61"/>
          <p:cNvPicPr preferRelativeResize="0"/>
          <p:nvPr/>
        </p:nvPicPr>
        <p:blipFill>
          <a:blip r:embed="rId4">
            <a:alphaModFix/>
          </a:blip>
          <a:stretch>
            <a:fillRect/>
          </a:stretch>
        </p:blipFill>
        <p:spPr>
          <a:xfrm rot="-1799985">
            <a:off x="3936195" y="966714"/>
            <a:ext cx="609809" cy="611469"/>
          </a:xfrm>
          <a:prstGeom prst="rect">
            <a:avLst/>
          </a:prstGeom>
          <a:noFill/>
          <a:ln>
            <a:noFill/>
          </a:ln>
        </p:spPr>
      </p:pic>
      <p:pic>
        <p:nvPicPr>
          <p:cNvPr id="977" name="Google Shape;977;p61"/>
          <p:cNvPicPr preferRelativeResize="0"/>
          <p:nvPr/>
        </p:nvPicPr>
        <p:blipFill>
          <a:blip r:embed="rId4">
            <a:alphaModFix/>
          </a:blip>
          <a:stretch>
            <a:fillRect/>
          </a:stretch>
        </p:blipFill>
        <p:spPr>
          <a:xfrm rot="-1799985">
            <a:off x="5522645" y="966714"/>
            <a:ext cx="609809" cy="611469"/>
          </a:xfrm>
          <a:prstGeom prst="rect">
            <a:avLst/>
          </a:prstGeom>
          <a:noFill/>
          <a:ln>
            <a:noFill/>
          </a:ln>
        </p:spPr>
      </p:pic>
      <p:cxnSp>
        <p:nvCxnSpPr>
          <p:cNvPr id="978" name="Google Shape;978;p61"/>
          <p:cNvCxnSpPr/>
          <p:nvPr/>
        </p:nvCxnSpPr>
        <p:spPr>
          <a:xfrm rot="10800000">
            <a:off x="4658025"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79" name="Google Shape;979;p61"/>
          <p:cNvCxnSpPr/>
          <p:nvPr/>
        </p:nvCxnSpPr>
        <p:spPr>
          <a:xfrm rot="10800000">
            <a:off x="4658025"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0" name="Google Shape;980;p61"/>
          <p:cNvCxnSpPr/>
          <p:nvPr/>
        </p:nvCxnSpPr>
        <p:spPr>
          <a:xfrm rot="10800000">
            <a:off x="3667275" y="3864425"/>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81" name="Google Shape;981;p61"/>
          <p:cNvCxnSpPr/>
          <p:nvPr/>
        </p:nvCxnSpPr>
        <p:spPr>
          <a:xfrm rot="10800000">
            <a:off x="3667275" y="2028000"/>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82" name="Google Shape;982;p61"/>
          <p:cNvCxnSpPr/>
          <p:nvPr/>
        </p:nvCxnSpPr>
        <p:spPr>
          <a:xfrm rot="10800000">
            <a:off x="63437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3" name="Google Shape;983;p61"/>
          <p:cNvCxnSpPr/>
          <p:nvPr/>
        </p:nvCxnSpPr>
        <p:spPr>
          <a:xfrm rot="10800000">
            <a:off x="63437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4" name="Google Shape;984;p61"/>
          <p:cNvCxnSpPr/>
          <p:nvPr/>
        </p:nvCxnSpPr>
        <p:spPr>
          <a:xfrm rot="10800000">
            <a:off x="2225150" y="3863525"/>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5" name="Google Shape;985;p61"/>
          <p:cNvCxnSpPr/>
          <p:nvPr/>
        </p:nvCxnSpPr>
        <p:spPr>
          <a:xfrm rot="10800000">
            <a:off x="2225150" y="2027100"/>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6" name="Google Shape;986;p61"/>
          <p:cNvCxnSpPr/>
          <p:nvPr/>
        </p:nvCxnSpPr>
        <p:spPr>
          <a:xfrm>
            <a:off x="4658025"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7" name="Google Shape;987;p61"/>
          <p:cNvCxnSpPr/>
          <p:nvPr/>
        </p:nvCxnSpPr>
        <p:spPr>
          <a:xfrm>
            <a:off x="3667275" y="1271247"/>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88" name="Google Shape;988;p61"/>
          <p:cNvCxnSpPr/>
          <p:nvPr/>
        </p:nvCxnSpPr>
        <p:spPr>
          <a:xfrm>
            <a:off x="22251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89" name="Google Shape;989;p61"/>
          <p:cNvCxnSpPr/>
          <p:nvPr/>
        </p:nvCxnSpPr>
        <p:spPr>
          <a:xfrm>
            <a:off x="6343750" y="1271247"/>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90" name="Google Shape;990;p61"/>
          <p:cNvCxnSpPr/>
          <p:nvPr/>
        </p:nvCxnSpPr>
        <p:spPr>
          <a:xfrm>
            <a:off x="3667275" y="3154672"/>
            <a:ext cx="241800" cy="600"/>
          </a:xfrm>
          <a:prstGeom prst="straightConnector1">
            <a:avLst/>
          </a:prstGeom>
          <a:noFill/>
          <a:ln cap="flat" cmpd="sng" w="9525">
            <a:solidFill>
              <a:schemeClr val="dk2"/>
            </a:solidFill>
            <a:prstDash val="solid"/>
            <a:round/>
            <a:headEnd len="med" w="med" type="none"/>
            <a:tailEnd len="med" w="med" type="triangle"/>
          </a:ln>
        </p:spPr>
      </p:cxnSp>
      <p:cxnSp>
        <p:nvCxnSpPr>
          <p:cNvPr id="991" name="Google Shape;991;p61"/>
          <p:cNvCxnSpPr/>
          <p:nvPr/>
        </p:nvCxnSpPr>
        <p:spPr>
          <a:xfrm>
            <a:off x="4672375"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92" name="Google Shape;992;p61"/>
          <p:cNvCxnSpPr/>
          <p:nvPr/>
        </p:nvCxnSpPr>
        <p:spPr>
          <a:xfrm>
            <a:off x="6343750" y="3153772"/>
            <a:ext cx="723900" cy="2400"/>
          </a:xfrm>
          <a:prstGeom prst="straightConnector1">
            <a:avLst/>
          </a:prstGeom>
          <a:noFill/>
          <a:ln cap="flat" cmpd="sng" w="9525">
            <a:solidFill>
              <a:schemeClr val="dk2"/>
            </a:solidFill>
            <a:prstDash val="solid"/>
            <a:round/>
            <a:headEnd len="med" w="med" type="none"/>
            <a:tailEnd len="med" w="med" type="triangle"/>
          </a:ln>
        </p:spPr>
      </p:cxnSp>
      <p:cxnSp>
        <p:nvCxnSpPr>
          <p:cNvPr id="993" name="Google Shape;993;p61"/>
          <p:cNvCxnSpPr/>
          <p:nvPr/>
        </p:nvCxnSpPr>
        <p:spPr>
          <a:xfrm>
            <a:off x="2225150" y="3153322"/>
            <a:ext cx="723900" cy="2400"/>
          </a:xfrm>
          <a:prstGeom prst="straightConnector1">
            <a:avLst/>
          </a:prstGeom>
          <a:noFill/>
          <a:ln cap="flat" cmpd="sng" w="9525">
            <a:solidFill>
              <a:schemeClr val="dk2"/>
            </a:solidFill>
            <a:prstDash val="solid"/>
            <a:round/>
            <a:headEnd len="med" w="med" type="none"/>
            <a:tailEnd len="med" w="med" type="triangle"/>
          </a:ln>
        </p:spPr>
      </p:cxnSp>
      <p:sp>
        <p:nvSpPr>
          <p:cNvPr id="994" name="Google Shape;994;p61"/>
          <p:cNvSpPr txBox="1"/>
          <p:nvPr/>
        </p:nvSpPr>
        <p:spPr>
          <a:xfrm>
            <a:off x="1981250" y="3526088"/>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995" name="Google Shape;995;p61"/>
          <p:cNvSpPr txBox="1"/>
          <p:nvPr/>
        </p:nvSpPr>
        <p:spPr>
          <a:xfrm>
            <a:off x="1981250" y="1711975"/>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Backward</a:t>
            </a:r>
            <a:endParaRPr>
              <a:solidFill>
                <a:srgbClr val="FFFFFF"/>
              </a:solidFill>
              <a:latin typeface="Roboto Slab Regular"/>
              <a:ea typeface="Roboto Slab Regular"/>
              <a:cs typeface="Roboto Slab Regular"/>
              <a:sym typeface="Roboto Slab Regular"/>
            </a:endParaRPr>
          </a:p>
        </p:txBody>
      </p:sp>
      <p:sp>
        <p:nvSpPr>
          <p:cNvPr id="996" name="Google Shape;996;p61"/>
          <p:cNvSpPr txBox="1"/>
          <p:nvPr/>
        </p:nvSpPr>
        <p:spPr>
          <a:xfrm>
            <a:off x="2095550" y="2839400"/>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997" name="Google Shape;997;p61"/>
          <p:cNvSpPr txBox="1"/>
          <p:nvPr/>
        </p:nvSpPr>
        <p:spPr>
          <a:xfrm>
            <a:off x="2095550" y="963663"/>
            <a:ext cx="1211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latin typeface="Roboto Slab Regular"/>
                <a:ea typeface="Roboto Slab Regular"/>
                <a:cs typeface="Roboto Slab Regular"/>
                <a:sym typeface="Roboto Slab Regular"/>
              </a:rPr>
              <a:t>Forward</a:t>
            </a:r>
            <a:endParaRPr>
              <a:solidFill>
                <a:srgbClr val="FFFFFF"/>
              </a:solidFill>
              <a:latin typeface="Roboto Slab Regular"/>
              <a:ea typeface="Roboto Slab Regular"/>
              <a:cs typeface="Roboto Slab Regular"/>
              <a:sym typeface="Roboto Slab Regular"/>
            </a:endParaRPr>
          </a:p>
        </p:txBody>
      </p:sp>
      <p:sp>
        <p:nvSpPr>
          <p:cNvPr id="998" name="Google Shape;998;p61"/>
          <p:cNvSpPr txBox="1"/>
          <p:nvPr/>
        </p:nvSpPr>
        <p:spPr>
          <a:xfrm>
            <a:off x="4773925" y="74292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999" name="Google Shape;999;p61"/>
          <p:cNvSpPr txBox="1"/>
          <p:nvPr/>
        </p:nvSpPr>
        <p:spPr>
          <a:xfrm>
            <a:off x="4773925" y="1451175"/>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1000" name="Google Shape;1000;p61"/>
          <p:cNvSpPr txBox="1"/>
          <p:nvPr/>
        </p:nvSpPr>
        <p:spPr>
          <a:xfrm>
            <a:off x="4773925" y="2600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1001" name="Google Shape;1001;p61"/>
          <p:cNvSpPr txBox="1"/>
          <p:nvPr/>
        </p:nvSpPr>
        <p:spPr>
          <a:xfrm>
            <a:off x="4773925" y="33307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1002" name="Google Shape;1002;p61"/>
          <p:cNvSpPr/>
          <p:nvPr/>
        </p:nvSpPr>
        <p:spPr>
          <a:xfrm>
            <a:off x="1432550" y="1256475"/>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1"/>
          <p:cNvSpPr/>
          <p:nvPr/>
        </p:nvSpPr>
        <p:spPr>
          <a:xfrm>
            <a:off x="1432550" y="3132200"/>
            <a:ext cx="548700" cy="7545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txBox="1"/>
          <p:nvPr/>
        </p:nvSpPr>
        <p:spPr>
          <a:xfrm>
            <a:off x="377200" y="1307925"/>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2</a:t>
            </a:r>
            <a:endParaRPr>
              <a:solidFill>
                <a:srgbClr val="FFFFFF"/>
              </a:solidFill>
              <a:latin typeface="Roboto Slab"/>
              <a:ea typeface="Roboto Slab"/>
              <a:cs typeface="Roboto Slab"/>
              <a:sym typeface="Roboto Slab"/>
            </a:endParaRPr>
          </a:p>
        </p:txBody>
      </p:sp>
      <p:sp>
        <p:nvSpPr>
          <p:cNvPr id="1005" name="Google Shape;1005;p61"/>
          <p:cNvSpPr txBox="1"/>
          <p:nvPr/>
        </p:nvSpPr>
        <p:spPr>
          <a:xfrm>
            <a:off x="377200" y="3183650"/>
            <a:ext cx="1131600" cy="65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a:ea typeface="Roboto Slab"/>
                <a:cs typeface="Roboto Slab"/>
                <a:sym typeface="Roboto Slab"/>
              </a:rPr>
              <a:t>Layer 1</a:t>
            </a:r>
            <a:endParaRPr>
              <a:solidFill>
                <a:srgbClr val="FFFFFF"/>
              </a:solidFill>
              <a:latin typeface="Roboto Slab"/>
              <a:ea typeface="Roboto Slab"/>
              <a:cs typeface="Roboto Slab"/>
              <a:sym typeface="Roboto Slab"/>
            </a:endParaRPr>
          </a:p>
        </p:txBody>
      </p:sp>
      <p:sp>
        <p:nvSpPr>
          <p:cNvPr id="1006" name="Google Shape;1006;p61"/>
          <p:cNvSpPr/>
          <p:nvPr/>
        </p:nvSpPr>
        <p:spPr>
          <a:xfrm>
            <a:off x="30399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07" name="Google Shape;1007;p61"/>
          <p:cNvSpPr/>
          <p:nvPr/>
        </p:nvSpPr>
        <p:spPr>
          <a:xfrm>
            <a:off x="396675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08" name="Google Shape;1008;p61"/>
          <p:cNvSpPr/>
          <p:nvPr/>
        </p:nvSpPr>
        <p:spPr>
          <a:xfrm>
            <a:off x="5553200" y="4281925"/>
            <a:ext cx="5487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09" name="Google Shape;1009;p61"/>
          <p:cNvSpPr txBox="1"/>
          <p:nvPr/>
        </p:nvSpPr>
        <p:spPr>
          <a:xfrm>
            <a:off x="30630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It </a:t>
            </a:r>
            <a:endParaRPr>
              <a:solidFill>
                <a:srgbClr val="FFFFFF"/>
              </a:solidFill>
              <a:latin typeface="Roboto Slab Regular"/>
              <a:ea typeface="Roboto Slab Regular"/>
              <a:cs typeface="Roboto Slab Regular"/>
              <a:sym typeface="Roboto Slab Regular"/>
            </a:endParaRPr>
          </a:p>
        </p:txBody>
      </p:sp>
      <p:sp>
        <p:nvSpPr>
          <p:cNvPr id="1010" name="Google Shape;1010;p61"/>
          <p:cNvSpPr txBox="1"/>
          <p:nvPr/>
        </p:nvSpPr>
        <p:spPr>
          <a:xfrm>
            <a:off x="3989850" y="4715125"/>
            <a:ext cx="5025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is </a:t>
            </a:r>
            <a:endParaRPr>
              <a:solidFill>
                <a:srgbClr val="FFFFFF"/>
              </a:solidFill>
              <a:latin typeface="Roboto Slab Regular"/>
              <a:ea typeface="Roboto Slab Regular"/>
              <a:cs typeface="Roboto Slab Regular"/>
              <a:sym typeface="Roboto Slab Regular"/>
            </a:endParaRPr>
          </a:p>
        </p:txBody>
      </p:sp>
      <p:sp>
        <p:nvSpPr>
          <p:cNvPr id="1011" name="Google Shape;1011;p61"/>
          <p:cNvSpPr txBox="1"/>
          <p:nvPr/>
        </p:nvSpPr>
        <p:spPr>
          <a:xfrm>
            <a:off x="4773925" y="450318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1012" name="Google Shape;1012;p61"/>
          <p:cNvSpPr txBox="1"/>
          <p:nvPr/>
        </p:nvSpPr>
        <p:spPr>
          <a:xfrm>
            <a:off x="5493500" y="4715125"/>
            <a:ext cx="668100" cy="1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ever </a:t>
            </a:r>
            <a:endParaRPr>
              <a:solidFill>
                <a:srgbClr val="FFFFFF"/>
              </a:solidFill>
              <a:latin typeface="Roboto Slab Regular"/>
              <a:ea typeface="Roboto Slab Regular"/>
              <a:cs typeface="Roboto Slab Regular"/>
              <a:sym typeface="Roboto Slab Regular"/>
            </a:endParaRPr>
          </a:p>
        </p:txBody>
      </p:sp>
      <p:cxnSp>
        <p:nvCxnSpPr>
          <p:cNvPr id="1013" name="Google Shape;1013;p61"/>
          <p:cNvCxnSpPr/>
          <p:nvPr/>
        </p:nvCxnSpPr>
        <p:spPr>
          <a:xfrm flipH="1" rot="10800000">
            <a:off x="33138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1014" name="Google Shape;1014;p61"/>
          <p:cNvCxnSpPr/>
          <p:nvPr/>
        </p:nvCxnSpPr>
        <p:spPr>
          <a:xfrm flipH="1" rot="10800000">
            <a:off x="4240650" y="4587825"/>
            <a:ext cx="900" cy="187200"/>
          </a:xfrm>
          <a:prstGeom prst="straightConnector1">
            <a:avLst/>
          </a:prstGeom>
          <a:noFill/>
          <a:ln cap="flat" cmpd="sng" w="9525">
            <a:solidFill>
              <a:schemeClr val="dk2"/>
            </a:solidFill>
            <a:prstDash val="solid"/>
            <a:round/>
            <a:headEnd len="med" w="med" type="none"/>
            <a:tailEnd len="med" w="med" type="triangle"/>
          </a:ln>
        </p:spPr>
      </p:cxnSp>
      <p:cxnSp>
        <p:nvCxnSpPr>
          <p:cNvPr id="1015" name="Google Shape;1015;p61"/>
          <p:cNvCxnSpPr/>
          <p:nvPr/>
        </p:nvCxnSpPr>
        <p:spPr>
          <a:xfrm flipH="1" rot="10800000">
            <a:off x="5827100" y="4587825"/>
            <a:ext cx="900" cy="187200"/>
          </a:xfrm>
          <a:prstGeom prst="straightConnector1">
            <a:avLst/>
          </a:prstGeom>
          <a:noFill/>
          <a:ln cap="flat" cmpd="sng" w="9525">
            <a:solidFill>
              <a:schemeClr val="dk2"/>
            </a:solidFill>
            <a:prstDash val="solid"/>
            <a:round/>
            <a:headEnd len="med" w="med" type="none"/>
            <a:tailEnd len="med" w="med" type="triangle"/>
          </a:ln>
        </p:spPr>
      </p:cxnSp>
      <p:sp>
        <p:nvSpPr>
          <p:cNvPr id="1016" name="Google Shape;1016;p61"/>
          <p:cNvSpPr txBox="1"/>
          <p:nvPr/>
        </p:nvSpPr>
        <p:spPr>
          <a:xfrm>
            <a:off x="337150" y="4146975"/>
            <a:ext cx="12117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Raw word vectors</a:t>
            </a:r>
            <a:endParaRPr>
              <a:solidFill>
                <a:srgbClr val="FFFFFF"/>
              </a:solidFill>
              <a:latin typeface="Roboto Slab Regular"/>
              <a:ea typeface="Roboto Slab Regular"/>
              <a:cs typeface="Roboto Slab Regular"/>
              <a:sym typeface="Roboto Slab Regular"/>
            </a:endParaRPr>
          </a:p>
        </p:txBody>
      </p:sp>
      <p:cxnSp>
        <p:nvCxnSpPr>
          <p:cNvPr id="1017" name="Google Shape;1017;p61"/>
          <p:cNvCxnSpPr/>
          <p:nvPr/>
        </p:nvCxnSpPr>
        <p:spPr>
          <a:xfrm flipH="1" rot="10800000">
            <a:off x="1554850" y="43819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1018" name="Google Shape;1018;p61"/>
          <p:cNvSpPr/>
          <p:nvPr/>
        </p:nvSpPr>
        <p:spPr>
          <a:xfrm>
            <a:off x="2887113"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19" name="Google Shape;1019;p61"/>
          <p:cNvSpPr/>
          <p:nvPr/>
        </p:nvSpPr>
        <p:spPr>
          <a:xfrm>
            <a:off x="3356288" y="253956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20" name="Google Shape;1020;p61"/>
          <p:cNvSpPr/>
          <p:nvPr/>
        </p:nvSpPr>
        <p:spPr>
          <a:xfrm>
            <a:off x="3830513"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21" name="Google Shape;1021;p61"/>
          <p:cNvSpPr/>
          <p:nvPr/>
        </p:nvSpPr>
        <p:spPr>
          <a:xfrm>
            <a:off x="4299688" y="25497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22" name="Google Shape;1022;p61"/>
          <p:cNvSpPr/>
          <p:nvPr/>
        </p:nvSpPr>
        <p:spPr>
          <a:xfrm>
            <a:off x="5410613"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23" name="Google Shape;1023;p61"/>
          <p:cNvSpPr/>
          <p:nvPr/>
        </p:nvSpPr>
        <p:spPr>
          <a:xfrm>
            <a:off x="5879788" y="257723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24" name="Google Shape;1024;p61"/>
          <p:cNvSpPr txBox="1"/>
          <p:nvPr/>
        </p:nvSpPr>
        <p:spPr>
          <a:xfrm>
            <a:off x="164675" y="2344113"/>
            <a:ext cx="15225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Intermediate word vectors</a:t>
            </a:r>
            <a:endParaRPr>
              <a:solidFill>
                <a:srgbClr val="FFFFFF"/>
              </a:solidFill>
              <a:latin typeface="Roboto Slab Regular"/>
              <a:ea typeface="Roboto Slab Regular"/>
              <a:cs typeface="Roboto Slab Regular"/>
              <a:sym typeface="Roboto Slab Regular"/>
            </a:endParaRPr>
          </a:p>
        </p:txBody>
      </p:sp>
      <p:sp>
        <p:nvSpPr>
          <p:cNvPr id="1025" name="Google Shape;1025;p61"/>
          <p:cNvSpPr/>
          <p:nvPr/>
        </p:nvSpPr>
        <p:spPr>
          <a:xfrm rot="-1601935">
            <a:off x="2990476" y="2748842"/>
            <a:ext cx="114845" cy="212114"/>
          </a:xfrm>
          <a:prstGeom prst="up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6" name="Google Shape;1026;p61"/>
          <p:cNvCxnSpPr/>
          <p:nvPr/>
        </p:nvCxnSpPr>
        <p:spPr>
          <a:xfrm flipH="1" rot="10800000">
            <a:off x="1554850" y="2644025"/>
            <a:ext cx="1107000" cy="5700"/>
          </a:xfrm>
          <a:prstGeom prst="straightConnector1">
            <a:avLst/>
          </a:prstGeom>
          <a:noFill/>
          <a:ln cap="flat" cmpd="sng" w="9525">
            <a:solidFill>
              <a:schemeClr val="dk2"/>
            </a:solidFill>
            <a:prstDash val="solid"/>
            <a:round/>
            <a:headEnd len="med" w="med" type="none"/>
            <a:tailEnd len="med" w="med" type="triangle"/>
          </a:ln>
        </p:spPr>
      </p:cxnSp>
      <p:cxnSp>
        <p:nvCxnSpPr>
          <p:cNvPr id="1027" name="Google Shape;1027;p61"/>
          <p:cNvCxnSpPr/>
          <p:nvPr/>
        </p:nvCxnSpPr>
        <p:spPr>
          <a:xfrm flipH="1" rot="10800000">
            <a:off x="1859650" y="46867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1028" name="Google Shape;1028;p61"/>
          <p:cNvSpPr txBox="1"/>
          <p:nvPr/>
        </p:nvSpPr>
        <p:spPr>
          <a:xfrm>
            <a:off x="4767925" y="766038"/>
            <a:ext cx="520800" cy="1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rgbClr val="FFFFFF"/>
                </a:solidFill>
                <a:latin typeface="Roboto Slab Regular"/>
                <a:ea typeface="Roboto Slab Regular"/>
                <a:cs typeface="Roboto Slab Regular"/>
                <a:sym typeface="Roboto Slab Regular"/>
              </a:rPr>
              <a:t>...</a:t>
            </a:r>
            <a:endParaRPr sz="3000">
              <a:solidFill>
                <a:srgbClr val="FFFFFF"/>
              </a:solidFill>
              <a:latin typeface="Roboto Slab Regular"/>
              <a:ea typeface="Roboto Slab Regular"/>
              <a:cs typeface="Roboto Slab Regular"/>
              <a:sym typeface="Roboto Slab Regular"/>
            </a:endParaRPr>
          </a:p>
        </p:txBody>
      </p:sp>
      <p:sp>
        <p:nvSpPr>
          <p:cNvPr id="1029" name="Google Shape;1029;p61"/>
          <p:cNvSpPr/>
          <p:nvPr/>
        </p:nvSpPr>
        <p:spPr>
          <a:xfrm>
            <a:off x="2881113" y="70541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30" name="Google Shape;1030;p61"/>
          <p:cNvSpPr/>
          <p:nvPr/>
        </p:nvSpPr>
        <p:spPr>
          <a:xfrm>
            <a:off x="3350288" y="705413"/>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31" name="Google Shape;1031;p61"/>
          <p:cNvSpPr/>
          <p:nvPr/>
        </p:nvSpPr>
        <p:spPr>
          <a:xfrm>
            <a:off x="3824513" y="7155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32" name="Google Shape;1032;p61"/>
          <p:cNvSpPr/>
          <p:nvPr/>
        </p:nvSpPr>
        <p:spPr>
          <a:xfrm>
            <a:off x="4293688" y="7155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33" name="Google Shape;1033;p61"/>
          <p:cNvSpPr/>
          <p:nvPr/>
        </p:nvSpPr>
        <p:spPr>
          <a:xfrm>
            <a:off x="5404613" y="7430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sp>
        <p:nvSpPr>
          <p:cNvPr id="1034" name="Google Shape;1034;p61"/>
          <p:cNvSpPr/>
          <p:nvPr/>
        </p:nvSpPr>
        <p:spPr>
          <a:xfrm>
            <a:off x="5873788" y="743088"/>
            <a:ext cx="385200" cy="2058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rPr>
              <a:t>---</a:t>
            </a:r>
            <a:endParaRPr>
              <a:solidFill>
                <a:srgbClr val="FFFFFF"/>
              </a:solidFill>
            </a:endParaRPr>
          </a:p>
        </p:txBody>
      </p:sp>
      <p:cxnSp>
        <p:nvCxnSpPr>
          <p:cNvPr id="1035" name="Google Shape;1035;p61"/>
          <p:cNvCxnSpPr/>
          <p:nvPr/>
        </p:nvCxnSpPr>
        <p:spPr>
          <a:xfrm flipH="1" rot="10800000">
            <a:off x="1548850" y="809875"/>
            <a:ext cx="1107000" cy="5700"/>
          </a:xfrm>
          <a:prstGeom prst="straightConnector1">
            <a:avLst/>
          </a:prstGeom>
          <a:noFill/>
          <a:ln cap="flat" cmpd="sng" w="9525">
            <a:solidFill>
              <a:schemeClr val="dk2"/>
            </a:solidFill>
            <a:prstDash val="solid"/>
            <a:round/>
            <a:headEnd len="med" w="med" type="none"/>
            <a:tailEnd len="med" w="med" type="triangle"/>
          </a:ln>
        </p:spPr>
      </p:cxnSp>
      <p:sp>
        <p:nvSpPr>
          <p:cNvPr id="1036" name="Google Shape;1036;p61"/>
          <p:cNvSpPr txBox="1"/>
          <p:nvPr/>
        </p:nvSpPr>
        <p:spPr>
          <a:xfrm>
            <a:off x="158675" y="541263"/>
            <a:ext cx="15225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Intermediate word vectors</a:t>
            </a:r>
            <a:endParaRPr>
              <a:solidFill>
                <a:srgbClr val="FFFFFF"/>
              </a:solidFill>
              <a:latin typeface="Roboto Slab Regular"/>
              <a:ea typeface="Roboto Slab Regular"/>
              <a:cs typeface="Roboto Slab Regular"/>
              <a:sym typeface="Roboto Slab Regular"/>
            </a:endParaRPr>
          </a:p>
        </p:txBody>
      </p:sp>
      <p:pic>
        <p:nvPicPr>
          <p:cNvPr id="1037" name="Google Shape;1037;p61"/>
          <p:cNvPicPr preferRelativeResize="0"/>
          <p:nvPr/>
        </p:nvPicPr>
        <p:blipFill>
          <a:blip r:embed="rId3">
            <a:alphaModFix/>
          </a:blip>
          <a:stretch>
            <a:fillRect/>
          </a:stretch>
        </p:blipFill>
        <p:spPr>
          <a:xfrm rot="-1799999">
            <a:off x="7588256" y="1968636"/>
            <a:ext cx="1180387" cy="1183605"/>
          </a:xfrm>
          <a:prstGeom prst="rect">
            <a:avLst/>
          </a:prstGeom>
          <a:noFill/>
          <a:ln>
            <a:noFill/>
          </a:ln>
        </p:spPr>
      </p:pic>
      <p:cxnSp>
        <p:nvCxnSpPr>
          <p:cNvPr id="1038" name="Google Shape;1038;p61"/>
          <p:cNvCxnSpPr/>
          <p:nvPr/>
        </p:nvCxnSpPr>
        <p:spPr>
          <a:xfrm>
            <a:off x="6647525" y="2651447"/>
            <a:ext cx="723900" cy="2400"/>
          </a:xfrm>
          <a:prstGeom prst="straightConnector1">
            <a:avLst/>
          </a:prstGeom>
          <a:noFill/>
          <a:ln cap="flat" cmpd="sng" w="38100">
            <a:solidFill>
              <a:srgbClr val="FFA73B"/>
            </a:solidFill>
            <a:prstDash val="solid"/>
            <a:round/>
            <a:headEnd len="med" w="med" type="none"/>
            <a:tailEnd len="med" w="med" type="triangle"/>
          </a:ln>
        </p:spPr>
      </p:cxnSp>
      <p:cxnSp>
        <p:nvCxnSpPr>
          <p:cNvPr id="1039" name="Google Shape;1039;p61"/>
          <p:cNvCxnSpPr/>
          <p:nvPr/>
        </p:nvCxnSpPr>
        <p:spPr>
          <a:xfrm flipH="1" rot="10800000">
            <a:off x="6647513" y="822713"/>
            <a:ext cx="1593300" cy="300"/>
          </a:xfrm>
          <a:prstGeom prst="straightConnector1">
            <a:avLst/>
          </a:prstGeom>
          <a:noFill/>
          <a:ln cap="flat" cmpd="sng" w="38100">
            <a:solidFill>
              <a:srgbClr val="FFA73B"/>
            </a:solidFill>
            <a:prstDash val="solid"/>
            <a:round/>
            <a:headEnd len="med" w="med" type="none"/>
            <a:tailEnd len="med" w="med" type="none"/>
          </a:ln>
        </p:spPr>
      </p:cxnSp>
      <p:cxnSp>
        <p:nvCxnSpPr>
          <p:cNvPr id="1040" name="Google Shape;1040;p61"/>
          <p:cNvCxnSpPr/>
          <p:nvPr/>
        </p:nvCxnSpPr>
        <p:spPr>
          <a:xfrm flipH="1">
            <a:off x="8229625" y="800100"/>
            <a:ext cx="11400" cy="1062900"/>
          </a:xfrm>
          <a:prstGeom prst="straightConnector1">
            <a:avLst/>
          </a:prstGeom>
          <a:noFill/>
          <a:ln cap="flat" cmpd="sng" w="38100">
            <a:solidFill>
              <a:srgbClr val="FFA73B"/>
            </a:solidFill>
            <a:prstDash val="solid"/>
            <a:round/>
            <a:headEnd len="med" w="med" type="none"/>
            <a:tailEnd len="med" w="med" type="triangle"/>
          </a:ln>
        </p:spPr>
      </p:cxnSp>
      <p:cxnSp>
        <p:nvCxnSpPr>
          <p:cNvPr id="1041" name="Google Shape;1041;p61"/>
          <p:cNvCxnSpPr/>
          <p:nvPr/>
        </p:nvCxnSpPr>
        <p:spPr>
          <a:xfrm>
            <a:off x="6649913" y="4373263"/>
            <a:ext cx="1593300" cy="300"/>
          </a:xfrm>
          <a:prstGeom prst="straightConnector1">
            <a:avLst/>
          </a:prstGeom>
          <a:noFill/>
          <a:ln cap="flat" cmpd="sng" w="38100">
            <a:solidFill>
              <a:srgbClr val="FFA73B"/>
            </a:solidFill>
            <a:prstDash val="solid"/>
            <a:round/>
            <a:headEnd len="med" w="med" type="none"/>
            <a:tailEnd len="med" w="med" type="none"/>
          </a:ln>
        </p:spPr>
      </p:cxnSp>
      <p:cxnSp>
        <p:nvCxnSpPr>
          <p:cNvPr id="1042" name="Google Shape;1042;p61"/>
          <p:cNvCxnSpPr/>
          <p:nvPr/>
        </p:nvCxnSpPr>
        <p:spPr>
          <a:xfrm rot="10800000">
            <a:off x="8232025" y="3333275"/>
            <a:ext cx="11400" cy="1062900"/>
          </a:xfrm>
          <a:prstGeom prst="straightConnector1">
            <a:avLst/>
          </a:prstGeom>
          <a:noFill/>
          <a:ln cap="flat" cmpd="sng" w="38100">
            <a:solidFill>
              <a:srgbClr val="FFA73B"/>
            </a:solidFill>
            <a:prstDash val="solid"/>
            <a:round/>
            <a:headEnd len="med" w="med" type="none"/>
            <a:tailEnd len="med" w="med" type="triangle"/>
          </a:ln>
        </p:spPr>
      </p:cxnSp>
      <p:sp>
        <p:nvSpPr>
          <p:cNvPr id="1043" name="Google Shape;1043;p6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graphicFrame>
        <p:nvGraphicFramePr>
          <p:cNvPr id="1048" name="Google Shape;1048;p62"/>
          <p:cNvGraphicFramePr/>
          <p:nvPr/>
        </p:nvGraphicFramePr>
        <p:xfrm>
          <a:off x="835044" y="1137492"/>
          <a:ext cx="3000000" cy="3000000"/>
        </p:xfrm>
        <a:graphic>
          <a:graphicData uri="http://schemas.openxmlformats.org/drawingml/2006/table">
            <a:tbl>
              <a:tblPr>
                <a:noFill/>
                <a:tableStyleId>{F644A1AB-1AEE-440B-9339-A6DFA8914D44}</a:tableStyleId>
              </a:tblPr>
              <a:tblGrid>
                <a:gridCol w="1008375"/>
                <a:gridCol w="1524900"/>
                <a:gridCol w="1520150"/>
                <a:gridCol w="1520050"/>
                <a:gridCol w="1520050"/>
              </a:tblGrid>
              <a:tr h="791500">
                <a:tc>
                  <a:txBody>
                    <a:bodyPr/>
                    <a:lstStyle/>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Model</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sz="1600">
                          <a:solidFill>
                            <a:srgbClr val="FFFFFF"/>
                          </a:solidFill>
                          <a:latin typeface="Squada One"/>
                          <a:ea typeface="Squada One"/>
                          <a:cs typeface="Squada One"/>
                          <a:sym typeface="Squada One"/>
                        </a:rPr>
                        <a:t>#Parameters</a:t>
                      </a:r>
                      <a:endParaRPr sz="1600">
                        <a:solidFill>
                          <a:srgbClr val="FFFFFF"/>
                        </a:solidFill>
                        <a:latin typeface="Squada One"/>
                        <a:ea typeface="Squada One"/>
                        <a:cs typeface="Squada One"/>
                        <a:sym typeface="Squada One"/>
                      </a:endParaRPr>
                    </a:p>
                    <a:p>
                      <a:pPr indent="0" lvl="0" marL="0" marR="0" rtl="0" algn="ctr">
                        <a:lnSpc>
                          <a:spcPct val="100000"/>
                        </a:lnSpc>
                        <a:spcBef>
                          <a:spcPts val="0"/>
                        </a:spcBef>
                        <a:spcAft>
                          <a:spcPts val="0"/>
                        </a:spcAft>
                        <a:buNone/>
                      </a:pPr>
                      <a:r>
                        <a:rPr lang="es-ES" sz="1600">
                          <a:solidFill>
                            <a:srgbClr val="FFFFFF"/>
                          </a:solidFill>
                          <a:latin typeface="Squada One"/>
                          <a:ea typeface="Squada One"/>
                          <a:cs typeface="Squada One"/>
                          <a:sym typeface="Squada One"/>
                        </a:rPr>
                        <a:t>(Millions)</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sz="1600">
                          <a:solidFill>
                            <a:srgbClr val="FFFFFF"/>
                          </a:solidFill>
                          <a:latin typeface="Squada One"/>
                          <a:ea typeface="Squada One"/>
                          <a:cs typeface="Squada One"/>
                          <a:sym typeface="Squada One"/>
                        </a:rPr>
                        <a:t>LSTM Hidden Input Size/ Output Size</a:t>
                      </a:r>
                      <a:endParaRPr sz="1600">
                        <a:solidFill>
                          <a:srgbClr val="FFFFFF"/>
                        </a:solidFill>
                        <a:latin typeface="Squada One"/>
                        <a:ea typeface="Squada One"/>
                        <a:cs typeface="Squada One"/>
                        <a:sym typeface="Squada One"/>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sz="1600">
                          <a:solidFill>
                            <a:srgbClr val="FFFFFF"/>
                          </a:solidFill>
                          <a:latin typeface="Squada One"/>
                          <a:ea typeface="Squada One"/>
                          <a:cs typeface="Squada One"/>
                          <a:sym typeface="Squada One"/>
                        </a:rPr>
                        <a:t>SRL F1</a:t>
                      </a:r>
                      <a:endParaRPr sz="1600">
                        <a:solidFill>
                          <a:srgbClr val="FFFFFF"/>
                        </a:solidFill>
                        <a:latin typeface="Squada One"/>
                        <a:ea typeface="Squada One"/>
                        <a:cs typeface="Squada One"/>
                        <a:sym typeface="Squada One"/>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sz="1600">
                          <a:solidFill>
                            <a:srgbClr val="FFFFFF"/>
                          </a:solidFill>
                          <a:latin typeface="Squada One"/>
                          <a:ea typeface="Squada One"/>
                          <a:cs typeface="Squada One"/>
                          <a:sym typeface="Squada One"/>
                        </a:rPr>
                        <a:t>Constituency Parsing F1</a:t>
                      </a:r>
                      <a:endParaRPr sz="1600">
                        <a:solidFill>
                          <a:srgbClr val="FFFFFF"/>
                        </a:solidFill>
                        <a:latin typeface="Squada One"/>
                        <a:ea typeface="Squada One"/>
                        <a:cs typeface="Squada One"/>
                        <a:sym typeface="Squada One"/>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FFFFF">
                        <a:alpha val="46920"/>
                      </a:srgbClr>
                    </a:solidFill>
                  </a:tcPr>
                </a:tc>
              </a:tr>
              <a:tr h="543150">
                <a:tc>
                  <a:txBody>
                    <a:bodyPr/>
                    <a:lstStyle/>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Small</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13.6</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1024/128</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83.62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93.12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543150">
                <a:tc>
                  <a:txBody>
                    <a:bodyPr/>
                    <a:lstStyle/>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Medium</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28.0</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2048/256</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84.04</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93.60</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569475">
                <a:tc>
                  <a:txBody>
                    <a:bodyPr/>
                    <a:lstStyle/>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Original</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93.6</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4096/512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84.63</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93.85</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17725">
                <a:tc>
                  <a:txBody>
                    <a:bodyPr/>
                    <a:lstStyle/>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Original</a:t>
                      </a:r>
                      <a:endParaRPr sz="1600">
                        <a:solidFill>
                          <a:srgbClr val="FFFFFF"/>
                        </a:solidFill>
                        <a:latin typeface="Squada One"/>
                        <a:ea typeface="Squada One"/>
                        <a:cs typeface="Squada One"/>
                        <a:sym typeface="Squada One"/>
                      </a:endParaRPr>
                    </a:p>
                    <a:p>
                      <a:pPr indent="0" lvl="0" marL="0" rtl="0" algn="ctr">
                        <a:spcBef>
                          <a:spcPts val="0"/>
                        </a:spcBef>
                        <a:spcAft>
                          <a:spcPts val="0"/>
                        </a:spcAft>
                        <a:buNone/>
                      </a:pPr>
                      <a:r>
                        <a:rPr lang="es-ES" sz="1600">
                          <a:solidFill>
                            <a:srgbClr val="FFFFFF"/>
                          </a:solidFill>
                          <a:latin typeface="Squada One"/>
                          <a:ea typeface="Squada One"/>
                          <a:cs typeface="Squada One"/>
                          <a:sym typeface="Squada One"/>
                        </a:rPr>
                        <a:t>(5.5 gb)</a:t>
                      </a:r>
                      <a:endParaRPr sz="16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6920"/>
                      </a:srgbClr>
                    </a:solidFill>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93.6</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chemeClr val="lt1"/>
                          </a:solidFill>
                          <a:latin typeface="Roboto Slab Regular"/>
                          <a:ea typeface="Roboto Slab Regular"/>
                          <a:cs typeface="Roboto Slab Regular"/>
                          <a:sym typeface="Roboto Slab Regular"/>
                        </a:rPr>
                        <a:t>4096/512</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84.93</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s-ES">
                          <a:solidFill>
                            <a:srgbClr val="FFFFFF"/>
                          </a:solidFill>
                          <a:latin typeface="Roboto Slab Regular"/>
                          <a:ea typeface="Roboto Slab Regular"/>
                          <a:cs typeface="Roboto Slab Regular"/>
                          <a:sym typeface="Roboto Slab Regular"/>
                        </a:rPr>
                        <a:t>94.01</a:t>
                      </a:r>
                      <a:endParaRPr>
                        <a:solidFill>
                          <a:srgbClr val="FFFFFF"/>
                        </a:solidFill>
                        <a:latin typeface="Roboto Slab Regular"/>
                        <a:ea typeface="Roboto Slab Regular"/>
                        <a:cs typeface="Roboto Slab Regular"/>
                        <a:sym typeface="Roboto Slab Regul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1049" name="Google Shape;1049;p62"/>
          <p:cNvSpPr txBox="1"/>
          <p:nvPr>
            <p:ph type="ctrTitle"/>
          </p:nvPr>
        </p:nvSpPr>
        <p:spPr>
          <a:xfrm flipH="1">
            <a:off x="349500" y="-24225"/>
            <a:ext cx="4451100" cy="12981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Font typeface="Nunito Sans Black"/>
              <a:buNone/>
            </a:pPr>
            <a:r>
              <a:rPr lang="es-ES" sz="3000"/>
              <a:t>PRE-TRAINED ELMO MODELS</a:t>
            </a:r>
            <a:endParaRPr b="0" sz="3000"/>
          </a:p>
        </p:txBody>
      </p:sp>
      <p:sp>
        <p:nvSpPr>
          <p:cNvPr id="1050" name="Google Shape;1050;p6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054" name="Shape 1054"/>
        <p:cNvGrpSpPr/>
        <p:nvPr/>
      </p:nvGrpSpPr>
      <p:grpSpPr>
        <a:xfrm>
          <a:off x="0" y="0"/>
          <a:ext cx="0" cy="0"/>
          <a:chOff x="0" y="0"/>
          <a:chExt cx="0" cy="0"/>
        </a:xfrm>
      </p:grpSpPr>
      <p:sp>
        <p:nvSpPr>
          <p:cNvPr id="1055" name="Google Shape;1055;p63"/>
          <p:cNvSpPr txBox="1"/>
          <p:nvPr>
            <p:ph type="ctrTitle"/>
          </p:nvPr>
        </p:nvSpPr>
        <p:spPr>
          <a:xfrm flipH="1">
            <a:off x="1598175" y="1951050"/>
            <a:ext cx="2304600" cy="1241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Nunito Sans Black"/>
              <a:buNone/>
            </a:pPr>
            <a:r>
              <a:rPr lang="es-ES"/>
              <a:t>Universal Language Model Fine-tuning </a:t>
            </a:r>
            <a:endParaRPr b="0">
              <a:solidFill>
                <a:srgbClr val="FFFFFF"/>
              </a:solidFill>
            </a:endParaRPr>
          </a:p>
        </p:txBody>
      </p:sp>
      <p:sp>
        <p:nvSpPr>
          <p:cNvPr id="1056" name="Google Shape;1056;p63"/>
          <p:cNvSpPr txBox="1"/>
          <p:nvPr>
            <p:ph idx="1" type="subTitle"/>
          </p:nvPr>
        </p:nvSpPr>
        <p:spPr>
          <a:xfrm>
            <a:off x="4751125" y="996825"/>
            <a:ext cx="4205400" cy="348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solidFill>
                  <a:schemeClr val="lt1"/>
                </a:solidFill>
              </a:rPr>
              <a:t>Pre-trained on Wikitext-103</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AWD LSTM:</a:t>
            </a:r>
            <a:endParaRPr>
              <a:solidFill>
                <a:srgbClr val="FFFFFF"/>
              </a:solidFill>
            </a:endParaRPr>
          </a:p>
          <a:p>
            <a:pPr indent="0" lvl="0" marL="520700" rtl="0" algn="l">
              <a:spcBef>
                <a:spcPts val="800"/>
              </a:spcBef>
              <a:spcAft>
                <a:spcPts val="0"/>
              </a:spcAft>
              <a:buNone/>
            </a:pPr>
            <a:r>
              <a:rPr lang="es-ES"/>
              <a:t>Dropconnect</a:t>
            </a:r>
            <a:r>
              <a:rPr lang="es-ES"/>
              <a:t> </a:t>
            </a:r>
            <a:endParaRPr/>
          </a:p>
          <a:p>
            <a:pPr indent="0" lvl="0" marL="520700" rtl="0" algn="l">
              <a:spcBef>
                <a:spcPts val="800"/>
              </a:spcBef>
              <a:spcAft>
                <a:spcPts val="0"/>
              </a:spcAft>
              <a:buNone/>
            </a:pPr>
            <a:r>
              <a:rPr lang="es-ES"/>
              <a:t>Three layer LSTM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Prevents catastrophic overforgetting</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p:txBody>
      </p:sp>
      <p:sp>
        <p:nvSpPr>
          <p:cNvPr id="1057" name="Google Shape;1057;p63"/>
          <p:cNvSpPr txBox="1"/>
          <p:nvPr/>
        </p:nvSpPr>
        <p:spPr>
          <a:xfrm>
            <a:off x="4975875" y="1833525"/>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058" name="Google Shape;1058;p63"/>
          <p:cNvSpPr txBox="1"/>
          <p:nvPr/>
        </p:nvSpPr>
        <p:spPr>
          <a:xfrm>
            <a:off x="4952025" y="2121525"/>
            <a:ext cx="386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059" name="Google Shape;1059;p63"/>
          <p:cNvSpPr/>
          <p:nvPr/>
        </p:nvSpPr>
        <p:spPr>
          <a:xfrm>
            <a:off x="4601185" y="12389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0" name="Google Shape;1060;p63"/>
          <p:cNvSpPr/>
          <p:nvPr/>
        </p:nvSpPr>
        <p:spPr>
          <a:xfrm>
            <a:off x="4601185" y="16199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061" name="Google Shape;1061;p63"/>
          <p:cNvSpPr/>
          <p:nvPr/>
        </p:nvSpPr>
        <p:spPr>
          <a:xfrm>
            <a:off x="4601185" y="27629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pic>
        <p:nvPicPr>
          <p:cNvPr id="1062" name="Google Shape;1062;p63"/>
          <p:cNvPicPr preferRelativeResize="0"/>
          <p:nvPr/>
        </p:nvPicPr>
        <p:blipFill>
          <a:blip r:embed="rId3">
            <a:alphaModFix/>
          </a:blip>
          <a:stretch>
            <a:fillRect/>
          </a:stretch>
        </p:blipFill>
        <p:spPr>
          <a:xfrm>
            <a:off x="2158188" y="599375"/>
            <a:ext cx="1186325" cy="1186325"/>
          </a:xfrm>
          <a:prstGeom prst="rect">
            <a:avLst/>
          </a:prstGeom>
          <a:noFill/>
          <a:ln>
            <a:noFill/>
          </a:ln>
        </p:spPr>
      </p:pic>
      <p:sp>
        <p:nvSpPr>
          <p:cNvPr id="1063" name="Google Shape;1063;p6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64"/>
          <p:cNvSpPr txBox="1"/>
          <p:nvPr>
            <p:ph idx="4294967295" type="subTitle"/>
          </p:nvPr>
        </p:nvSpPr>
        <p:spPr>
          <a:xfrm>
            <a:off x="2147742" y="1398710"/>
            <a:ext cx="1310100" cy="510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100">
                <a:solidFill>
                  <a:srgbClr val="FFFFFF"/>
                </a:solidFill>
              </a:rPr>
              <a:t>Language Model Learner</a:t>
            </a:r>
            <a:endParaRPr sz="1100">
              <a:solidFill>
                <a:srgbClr val="FFFFFF"/>
              </a:solidFill>
            </a:endParaRPr>
          </a:p>
        </p:txBody>
      </p:sp>
      <p:grpSp>
        <p:nvGrpSpPr>
          <p:cNvPr id="1069" name="Google Shape;1069;p64"/>
          <p:cNvGrpSpPr/>
          <p:nvPr/>
        </p:nvGrpSpPr>
        <p:grpSpPr>
          <a:xfrm>
            <a:off x="1607293" y="833105"/>
            <a:ext cx="2214915" cy="1473291"/>
            <a:chOff x="909206" y="933413"/>
            <a:chExt cx="2007719" cy="1286829"/>
          </a:xfrm>
        </p:grpSpPr>
        <p:grpSp>
          <p:nvGrpSpPr>
            <p:cNvPr id="1070" name="Google Shape;1070;p64"/>
            <p:cNvGrpSpPr/>
            <p:nvPr/>
          </p:nvGrpSpPr>
          <p:grpSpPr>
            <a:xfrm>
              <a:off x="909206" y="933413"/>
              <a:ext cx="2007719" cy="1286829"/>
              <a:chOff x="909206" y="933413"/>
              <a:chExt cx="2007719" cy="1286829"/>
            </a:xfrm>
          </p:grpSpPr>
          <p:sp>
            <p:nvSpPr>
              <p:cNvPr id="1071" name="Google Shape;1071;p64"/>
              <p:cNvSpPr/>
              <p:nvPr/>
            </p:nvSpPr>
            <p:spPr>
              <a:xfrm flipH="1">
                <a:off x="909206" y="1334284"/>
                <a:ext cx="359923" cy="885957"/>
              </a:xfrm>
              <a:custGeom>
                <a:rect b="b" l="l" r="r" t="t"/>
                <a:pathLst>
                  <a:path extrusionOk="0" h="23350" w="9486">
                    <a:moveTo>
                      <a:pt x="0" y="1"/>
                    </a:moveTo>
                    <a:lnTo>
                      <a:pt x="0" y="23349"/>
                    </a:lnTo>
                    <a:lnTo>
                      <a:pt x="9485" y="23349"/>
                    </a:lnTo>
                    <a:lnTo>
                      <a:pt x="9485" y="1"/>
                    </a:lnTo>
                    <a:close/>
                  </a:path>
                </a:pathLst>
              </a:custGeom>
              <a:solidFill>
                <a:srgbClr val="FFFFFF">
                  <a:alpha val="48460"/>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p:nvPr/>
            </p:nvSpPr>
            <p:spPr>
              <a:xfrm flipH="1">
                <a:off x="909236" y="933413"/>
                <a:ext cx="2007689" cy="40090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64"/>
            <p:cNvGrpSpPr/>
            <p:nvPr/>
          </p:nvGrpSpPr>
          <p:grpSpPr>
            <a:xfrm>
              <a:off x="2404848" y="994213"/>
              <a:ext cx="264603" cy="265288"/>
              <a:chOff x="-50523475" y="2316000"/>
              <a:chExt cx="299325" cy="300100"/>
            </a:xfrm>
          </p:grpSpPr>
          <p:sp>
            <p:nvSpPr>
              <p:cNvPr id="1074" name="Google Shape;1074;p64"/>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6" name="Google Shape;1076;p64"/>
          <p:cNvSpPr txBox="1"/>
          <p:nvPr>
            <p:ph idx="4294967295" type="subTitle"/>
          </p:nvPr>
        </p:nvSpPr>
        <p:spPr>
          <a:xfrm flipH="1">
            <a:off x="2130118" y="698925"/>
            <a:ext cx="1310100" cy="32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700">
                <a:solidFill>
                  <a:srgbClr val="FFFFFF"/>
                </a:solidFill>
                <a:latin typeface="Squada One"/>
                <a:ea typeface="Squada One"/>
                <a:cs typeface="Squada One"/>
                <a:sym typeface="Squada One"/>
              </a:rPr>
              <a:t>Language Model</a:t>
            </a:r>
            <a:endParaRPr sz="1700">
              <a:solidFill>
                <a:srgbClr val="FFFFFF"/>
              </a:solidFill>
              <a:latin typeface="Squada One"/>
              <a:ea typeface="Squada One"/>
              <a:cs typeface="Squada One"/>
              <a:sym typeface="Squada One"/>
            </a:endParaRPr>
          </a:p>
        </p:txBody>
      </p:sp>
      <p:sp>
        <p:nvSpPr>
          <p:cNvPr id="1077" name="Google Shape;1077;p64"/>
          <p:cNvSpPr txBox="1"/>
          <p:nvPr>
            <p:ph idx="4294967295" type="subTitle"/>
          </p:nvPr>
        </p:nvSpPr>
        <p:spPr>
          <a:xfrm>
            <a:off x="3767386" y="2471831"/>
            <a:ext cx="1310100" cy="510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100">
                <a:solidFill>
                  <a:srgbClr val="FFFFFF"/>
                </a:solidFill>
              </a:rPr>
              <a:t>Fine-tune LM on target data</a:t>
            </a:r>
            <a:endParaRPr sz="1100">
              <a:solidFill>
                <a:srgbClr val="FFFFFF"/>
              </a:solidFill>
            </a:endParaRPr>
          </a:p>
        </p:txBody>
      </p:sp>
      <p:grpSp>
        <p:nvGrpSpPr>
          <p:cNvPr id="1078" name="Google Shape;1078;p64"/>
          <p:cNvGrpSpPr/>
          <p:nvPr/>
        </p:nvGrpSpPr>
        <p:grpSpPr>
          <a:xfrm>
            <a:off x="3226937" y="1906226"/>
            <a:ext cx="2214915" cy="1473291"/>
            <a:chOff x="909206" y="933413"/>
            <a:chExt cx="2007719" cy="1286829"/>
          </a:xfrm>
        </p:grpSpPr>
        <p:grpSp>
          <p:nvGrpSpPr>
            <p:cNvPr id="1079" name="Google Shape;1079;p64"/>
            <p:cNvGrpSpPr/>
            <p:nvPr/>
          </p:nvGrpSpPr>
          <p:grpSpPr>
            <a:xfrm>
              <a:off x="909206" y="933413"/>
              <a:ext cx="2007719" cy="1286829"/>
              <a:chOff x="909206" y="933413"/>
              <a:chExt cx="2007719" cy="1286829"/>
            </a:xfrm>
          </p:grpSpPr>
          <p:sp>
            <p:nvSpPr>
              <p:cNvPr id="1080" name="Google Shape;1080;p64"/>
              <p:cNvSpPr/>
              <p:nvPr/>
            </p:nvSpPr>
            <p:spPr>
              <a:xfrm flipH="1">
                <a:off x="909206" y="1334284"/>
                <a:ext cx="359923" cy="885957"/>
              </a:xfrm>
              <a:custGeom>
                <a:rect b="b" l="l" r="r" t="t"/>
                <a:pathLst>
                  <a:path extrusionOk="0" h="23350" w="9486">
                    <a:moveTo>
                      <a:pt x="0" y="1"/>
                    </a:moveTo>
                    <a:lnTo>
                      <a:pt x="0" y="23349"/>
                    </a:lnTo>
                    <a:lnTo>
                      <a:pt x="9485" y="23349"/>
                    </a:lnTo>
                    <a:lnTo>
                      <a:pt x="9485" y="1"/>
                    </a:lnTo>
                    <a:close/>
                  </a:path>
                </a:pathLst>
              </a:custGeom>
              <a:solidFill>
                <a:srgbClr val="FFFFFF">
                  <a:alpha val="48460"/>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4"/>
              <p:cNvSpPr/>
              <p:nvPr/>
            </p:nvSpPr>
            <p:spPr>
              <a:xfrm flipH="1">
                <a:off x="909236" y="933413"/>
                <a:ext cx="2007689" cy="40090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64"/>
            <p:cNvGrpSpPr/>
            <p:nvPr/>
          </p:nvGrpSpPr>
          <p:grpSpPr>
            <a:xfrm>
              <a:off x="2404848" y="994213"/>
              <a:ext cx="264603" cy="265288"/>
              <a:chOff x="-50523475" y="2316000"/>
              <a:chExt cx="299325" cy="300100"/>
            </a:xfrm>
          </p:grpSpPr>
          <p:sp>
            <p:nvSpPr>
              <p:cNvPr id="1083" name="Google Shape;1083;p64"/>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5" name="Google Shape;1085;p64"/>
          <p:cNvSpPr txBox="1"/>
          <p:nvPr>
            <p:ph idx="4294967295" type="subTitle"/>
          </p:nvPr>
        </p:nvSpPr>
        <p:spPr>
          <a:xfrm flipH="1">
            <a:off x="3767251" y="1906186"/>
            <a:ext cx="1310100" cy="32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700">
                <a:solidFill>
                  <a:srgbClr val="FFFFFF"/>
                </a:solidFill>
                <a:latin typeface="Squada One"/>
                <a:ea typeface="Squada One"/>
                <a:cs typeface="Squada One"/>
                <a:sym typeface="Squada One"/>
              </a:rPr>
              <a:t>Fine Tuning</a:t>
            </a:r>
            <a:endParaRPr sz="1700">
              <a:solidFill>
                <a:srgbClr val="FFFFFF"/>
              </a:solidFill>
              <a:latin typeface="Squada One"/>
              <a:ea typeface="Squada One"/>
              <a:cs typeface="Squada One"/>
              <a:sym typeface="Squada One"/>
            </a:endParaRPr>
          </a:p>
        </p:txBody>
      </p:sp>
      <p:sp>
        <p:nvSpPr>
          <p:cNvPr id="1086" name="Google Shape;1086;p64"/>
          <p:cNvSpPr txBox="1"/>
          <p:nvPr>
            <p:ph idx="4294967295" type="subTitle"/>
          </p:nvPr>
        </p:nvSpPr>
        <p:spPr>
          <a:xfrm>
            <a:off x="5387030" y="3410812"/>
            <a:ext cx="1310100" cy="510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100">
                <a:solidFill>
                  <a:srgbClr val="FFFFFF"/>
                </a:solidFill>
              </a:rPr>
              <a:t>Learn Text Classifier</a:t>
            </a:r>
            <a:endParaRPr sz="1100">
              <a:solidFill>
                <a:srgbClr val="FFFFFF"/>
              </a:solidFill>
            </a:endParaRPr>
          </a:p>
        </p:txBody>
      </p:sp>
      <p:grpSp>
        <p:nvGrpSpPr>
          <p:cNvPr id="1087" name="Google Shape;1087;p64"/>
          <p:cNvGrpSpPr/>
          <p:nvPr/>
        </p:nvGrpSpPr>
        <p:grpSpPr>
          <a:xfrm>
            <a:off x="4846581" y="2845207"/>
            <a:ext cx="2214915" cy="1473291"/>
            <a:chOff x="909206" y="933413"/>
            <a:chExt cx="2007719" cy="1286829"/>
          </a:xfrm>
        </p:grpSpPr>
        <p:grpSp>
          <p:nvGrpSpPr>
            <p:cNvPr id="1088" name="Google Shape;1088;p64"/>
            <p:cNvGrpSpPr/>
            <p:nvPr/>
          </p:nvGrpSpPr>
          <p:grpSpPr>
            <a:xfrm>
              <a:off x="909206" y="933413"/>
              <a:ext cx="2007719" cy="1286829"/>
              <a:chOff x="909206" y="933413"/>
              <a:chExt cx="2007719" cy="1286829"/>
            </a:xfrm>
          </p:grpSpPr>
          <p:sp>
            <p:nvSpPr>
              <p:cNvPr id="1089" name="Google Shape;1089;p64"/>
              <p:cNvSpPr/>
              <p:nvPr/>
            </p:nvSpPr>
            <p:spPr>
              <a:xfrm flipH="1">
                <a:off x="909206" y="1334284"/>
                <a:ext cx="359923" cy="885957"/>
              </a:xfrm>
              <a:custGeom>
                <a:rect b="b" l="l" r="r" t="t"/>
                <a:pathLst>
                  <a:path extrusionOk="0" h="23350" w="9486">
                    <a:moveTo>
                      <a:pt x="0" y="1"/>
                    </a:moveTo>
                    <a:lnTo>
                      <a:pt x="0" y="23349"/>
                    </a:lnTo>
                    <a:lnTo>
                      <a:pt x="9485" y="23349"/>
                    </a:lnTo>
                    <a:lnTo>
                      <a:pt x="9485" y="1"/>
                    </a:lnTo>
                    <a:close/>
                  </a:path>
                </a:pathLst>
              </a:custGeom>
              <a:solidFill>
                <a:srgbClr val="FFFFFF">
                  <a:alpha val="48460"/>
                </a:srgbClr>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p:nvPr/>
            </p:nvSpPr>
            <p:spPr>
              <a:xfrm flipH="1">
                <a:off x="909236" y="933413"/>
                <a:ext cx="2007689" cy="400900"/>
              </a:xfrm>
              <a:custGeom>
                <a:rect b="b" l="l" r="r" t="t"/>
                <a:pathLst>
                  <a:path extrusionOk="0" h="10566" w="52914">
                    <a:moveTo>
                      <a:pt x="5487" y="1"/>
                    </a:moveTo>
                    <a:cubicBezTo>
                      <a:pt x="2569" y="1"/>
                      <a:pt x="1" y="2540"/>
                      <a:pt x="1" y="5459"/>
                    </a:cubicBezTo>
                    <a:cubicBezTo>
                      <a:pt x="1" y="8377"/>
                      <a:pt x="2569" y="10566"/>
                      <a:pt x="5487" y="10566"/>
                    </a:cubicBezTo>
                    <a:lnTo>
                      <a:pt x="52913" y="10566"/>
                    </a:lnTo>
                    <a:lnTo>
                      <a:pt x="42319" y="1"/>
                    </a:lnTo>
                    <a:close/>
                  </a:path>
                </a:pathLst>
              </a:cu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64"/>
            <p:cNvGrpSpPr/>
            <p:nvPr/>
          </p:nvGrpSpPr>
          <p:grpSpPr>
            <a:xfrm>
              <a:off x="2404848" y="994213"/>
              <a:ext cx="264603" cy="265288"/>
              <a:chOff x="-50523475" y="2316000"/>
              <a:chExt cx="299325" cy="300100"/>
            </a:xfrm>
          </p:grpSpPr>
          <p:sp>
            <p:nvSpPr>
              <p:cNvPr id="1092" name="Google Shape;1092;p64"/>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4" name="Google Shape;1094;p64"/>
          <p:cNvSpPr txBox="1"/>
          <p:nvPr>
            <p:ph idx="4294967295" type="subTitle"/>
          </p:nvPr>
        </p:nvSpPr>
        <p:spPr>
          <a:xfrm flipH="1">
            <a:off x="5369406" y="2845167"/>
            <a:ext cx="1310100" cy="32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700">
                <a:solidFill>
                  <a:srgbClr val="FFFFFF"/>
                </a:solidFill>
                <a:latin typeface="Squada One"/>
                <a:ea typeface="Squada One"/>
                <a:cs typeface="Squada One"/>
                <a:sym typeface="Squada One"/>
              </a:rPr>
              <a:t>Classifier</a:t>
            </a:r>
            <a:endParaRPr sz="1700">
              <a:solidFill>
                <a:srgbClr val="FFFFFF"/>
              </a:solidFill>
              <a:latin typeface="Squada One"/>
              <a:ea typeface="Squada One"/>
              <a:cs typeface="Squada One"/>
              <a:sym typeface="Squada One"/>
            </a:endParaRPr>
          </a:p>
        </p:txBody>
      </p:sp>
      <p:sp>
        <p:nvSpPr>
          <p:cNvPr id="1095" name="Google Shape;1095;p64"/>
          <p:cNvSpPr txBox="1"/>
          <p:nvPr/>
        </p:nvSpPr>
        <p:spPr>
          <a:xfrm>
            <a:off x="203600" y="85725"/>
            <a:ext cx="8358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solidFill>
                  <a:srgbClr val="FFFFFF"/>
                </a:solidFill>
                <a:latin typeface="Roboto Slab"/>
                <a:ea typeface="Roboto Slab"/>
                <a:cs typeface="Roboto Slab"/>
                <a:sym typeface="Roboto Slab"/>
              </a:rPr>
              <a:t>UNIVERSAL LANGUAGE MODEL FINE TUNING</a:t>
            </a:r>
            <a:endParaRPr b="1" sz="2400">
              <a:solidFill>
                <a:srgbClr val="FFFFFF"/>
              </a:solidFill>
              <a:latin typeface="Roboto Slab"/>
              <a:ea typeface="Roboto Slab"/>
              <a:cs typeface="Roboto Slab"/>
              <a:sym typeface="Roboto Slab"/>
            </a:endParaRPr>
          </a:p>
        </p:txBody>
      </p:sp>
      <p:sp>
        <p:nvSpPr>
          <p:cNvPr id="1096" name="Google Shape;1096;p6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00" name="Shape 1100"/>
        <p:cNvGrpSpPr/>
        <p:nvPr/>
      </p:nvGrpSpPr>
      <p:grpSpPr>
        <a:xfrm>
          <a:off x="0" y="0"/>
          <a:ext cx="0" cy="0"/>
          <a:chOff x="0" y="0"/>
          <a:chExt cx="0" cy="0"/>
        </a:xfrm>
      </p:grpSpPr>
      <p:pic>
        <p:nvPicPr>
          <p:cNvPr id="1101" name="Google Shape;1101;p65"/>
          <p:cNvPicPr preferRelativeResize="0"/>
          <p:nvPr/>
        </p:nvPicPr>
        <p:blipFill>
          <a:blip r:embed="rId3">
            <a:alphaModFix/>
          </a:blip>
          <a:stretch>
            <a:fillRect/>
          </a:stretch>
        </p:blipFill>
        <p:spPr>
          <a:xfrm>
            <a:off x="450250" y="939625"/>
            <a:ext cx="8243525" cy="3264250"/>
          </a:xfrm>
          <a:prstGeom prst="rect">
            <a:avLst/>
          </a:prstGeom>
          <a:noFill/>
          <a:ln>
            <a:noFill/>
          </a:ln>
        </p:spPr>
      </p:pic>
      <p:sp>
        <p:nvSpPr>
          <p:cNvPr id="1102" name="Google Shape;1102;p65"/>
          <p:cNvSpPr txBox="1"/>
          <p:nvPr/>
        </p:nvSpPr>
        <p:spPr>
          <a:xfrm>
            <a:off x="203600" y="85725"/>
            <a:ext cx="8358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solidFill>
                  <a:srgbClr val="FFFFFF"/>
                </a:solidFill>
                <a:latin typeface="Roboto Slab"/>
                <a:ea typeface="Roboto Slab"/>
                <a:cs typeface="Roboto Slab"/>
                <a:sym typeface="Roboto Slab"/>
              </a:rPr>
              <a:t>UNIVERSAL LANGUAGE MODEL FINE TUNING</a:t>
            </a:r>
            <a:endParaRPr b="1" sz="2400">
              <a:solidFill>
                <a:srgbClr val="FFFFFF"/>
              </a:solidFill>
              <a:latin typeface="Roboto Slab"/>
              <a:ea typeface="Roboto Slab"/>
              <a:cs typeface="Roboto Slab"/>
              <a:sym typeface="Roboto Slab"/>
            </a:endParaRPr>
          </a:p>
        </p:txBody>
      </p:sp>
      <p:sp>
        <p:nvSpPr>
          <p:cNvPr id="1103" name="Google Shape;1103;p65"/>
          <p:cNvSpPr txBox="1"/>
          <p:nvPr/>
        </p:nvSpPr>
        <p:spPr>
          <a:xfrm>
            <a:off x="109450" y="4884850"/>
            <a:ext cx="66129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Howard, Jeremy, and Sebastian Ruder. "Universal language model fine-tuning for text classification." arXiv preprint arXiv:1801.06146 (2018).</a:t>
            </a:r>
            <a:endParaRPr sz="700">
              <a:solidFill>
                <a:srgbClr val="666666"/>
              </a:solidFill>
              <a:latin typeface="Roboto Slab Regular"/>
              <a:ea typeface="Roboto Slab Regular"/>
              <a:cs typeface="Roboto Slab Regular"/>
              <a:sym typeface="Roboto Slab Regular"/>
            </a:endParaRPr>
          </a:p>
        </p:txBody>
      </p:sp>
      <p:sp>
        <p:nvSpPr>
          <p:cNvPr id="1104" name="Google Shape;1104;p6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08" name="Shape 1108"/>
        <p:cNvGrpSpPr/>
        <p:nvPr/>
      </p:nvGrpSpPr>
      <p:grpSpPr>
        <a:xfrm>
          <a:off x="0" y="0"/>
          <a:ext cx="0" cy="0"/>
          <a:chOff x="0" y="0"/>
          <a:chExt cx="0" cy="0"/>
        </a:xfrm>
      </p:grpSpPr>
      <p:sp>
        <p:nvSpPr>
          <p:cNvPr id="1109" name="Google Shape;1109;p66"/>
          <p:cNvSpPr txBox="1"/>
          <p:nvPr>
            <p:ph type="ctrTitle"/>
          </p:nvPr>
        </p:nvSpPr>
        <p:spPr>
          <a:xfrm flipH="1">
            <a:off x="1598175" y="1951050"/>
            <a:ext cx="2304600" cy="1241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Nunito Sans Black"/>
              <a:buNone/>
            </a:pPr>
            <a:r>
              <a:rPr lang="es-ES"/>
              <a:t>AVERAGE SGD WEIGHT DROPPED LSTM</a:t>
            </a:r>
            <a:r>
              <a:rPr lang="es-ES"/>
              <a:t> </a:t>
            </a:r>
            <a:endParaRPr b="0">
              <a:solidFill>
                <a:srgbClr val="FFFFFF"/>
              </a:solidFill>
            </a:endParaRPr>
          </a:p>
        </p:txBody>
      </p:sp>
      <p:sp>
        <p:nvSpPr>
          <p:cNvPr id="1110" name="Google Shape;1110;p66"/>
          <p:cNvSpPr txBox="1"/>
          <p:nvPr>
            <p:ph idx="1" type="subTitle"/>
          </p:nvPr>
        </p:nvSpPr>
        <p:spPr>
          <a:xfrm>
            <a:off x="4751125" y="715575"/>
            <a:ext cx="4205400" cy="348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t>Language model is trained with AWD-LSTM</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Dropouts were successful, however;</a:t>
            </a:r>
            <a:endParaRPr>
              <a:solidFill>
                <a:srgbClr val="FFFFFF"/>
              </a:solidFill>
            </a:endParaRPr>
          </a:p>
          <a:p>
            <a:pPr indent="0" lvl="0" marL="520700" rtl="0" algn="l">
              <a:spcBef>
                <a:spcPts val="800"/>
              </a:spcBef>
              <a:spcAft>
                <a:spcPts val="0"/>
              </a:spcAft>
              <a:buNone/>
            </a:pPr>
            <a:r>
              <a:rPr lang="es-ES"/>
              <a:t>ineffective as it disrupts the RNN’s ability to retain long-term dependencies.</a:t>
            </a:r>
            <a:endParaRPr/>
          </a:p>
          <a:p>
            <a:pPr indent="0" lvl="0" marL="520700" rtl="0" algn="l">
              <a:spcBef>
                <a:spcPts val="800"/>
              </a:spcBef>
              <a:spcAft>
                <a:spcPts val="0"/>
              </a:spcAft>
              <a:buNone/>
            </a:pPr>
            <a:r>
              <a:rPr lang="es-ES"/>
              <a:t>Dropconnect</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Embedding size 400</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rPr lang="es-ES"/>
              <a:t>3 Layers</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1150 hidden activations per layer</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p:txBody>
      </p:sp>
      <p:sp>
        <p:nvSpPr>
          <p:cNvPr id="1111" name="Google Shape;1111;p66"/>
          <p:cNvSpPr/>
          <p:nvPr/>
        </p:nvSpPr>
        <p:spPr>
          <a:xfrm>
            <a:off x="4601185" y="957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pic>
        <p:nvPicPr>
          <p:cNvPr id="1112" name="Google Shape;1112;p66"/>
          <p:cNvPicPr preferRelativeResize="0"/>
          <p:nvPr/>
        </p:nvPicPr>
        <p:blipFill>
          <a:blip r:embed="rId3">
            <a:alphaModFix/>
          </a:blip>
          <a:stretch>
            <a:fillRect/>
          </a:stretch>
        </p:blipFill>
        <p:spPr>
          <a:xfrm>
            <a:off x="2158188" y="599375"/>
            <a:ext cx="1186325" cy="1186325"/>
          </a:xfrm>
          <a:prstGeom prst="rect">
            <a:avLst/>
          </a:prstGeom>
          <a:noFill/>
          <a:ln>
            <a:noFill/>
          </a:ln>
        </p:spPr>
      </p:pic>
      <p:sp>
        <p:nvSpPr>
          <p:cNvPr id="1113" name="Google Shape;1113;p66"/>
          <p:cNvSpPr txBox="1"/>
          <p:nvPr/>
        </p:nvSpPr>
        <p:spPr>
          <a:xfrm>
            <a:off x="4975875" y="1628475"/>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114" name="Google Shape;1114;p66"/>
          <p:cNvSpPr txBox="1"/>
          <p:nvPr/>
        </p:nvSpPr>
        <p:spPr>
          <a:xfrm>
            <a:off x="4969125" y="1215625"/>
            <a:ext cx="2037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115" name="Google Shape;1115;p66"/>
          <p:cNvSpPr/>
          <p:nvPr/>
        </p:nvSpPr>
        <p:spPr>
          <a:xfrm>
            <a:off x="4601185" y="576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6" name="Google Shape;1116;p66"/>
          <p:cNvSpPr/>
          <p:nvPr/>
        </p:nvSpPr>
        <p:spPr>
          <a:xfrm>
            <a:off x="4524985" y="2862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7" name="Google Shape;1117;p66"/>
          <p:cNvSpPr/>
          <p:nvPr/>
        </p:nvSpPr>
        <p:spPr>
          <a:xfrm>
            <a:off x="4524985" y="2481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8" name="Google Shape;1118;p66"/>
          <p:cNvSpPr/>
          <p:nvPr/>
        </p:nvSpPr>
        <p:spPr>
          <a:xfrm>
            <a:off x="4524985" y="21007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19" name="Google Shape;1119;p6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370" name="Shape 370"/>
        <p:cNvGrpSpPr/>
        <p:nvPr/>
      </p:nvGrpSpPr>
      <p:grpSpPr>
        <a:xfrm>
          <a:off x="0" y="0"/>
          <a:ext cx="0" cy="0"/>
          <a:chOff x="0" y="0"/>
          <a:chExt cx="0" cy="0"/>
        </a:xfrm>
      </p:grpSpPr>
      <p:sp>
        <p:nvSpPr>
          <p:cNvPr id="371" name="Google Shape;371;p31"/>
          <p:cNvSpPr txBox="1"/>
          <p:nvPr>
            <p:ph type="ctrTitle"/>
          </p:nvPr>
        </p:nvSpPr>
        <p:spPr>
          <a:xfrm>
            <a:off x="2817979" y="2446477"/>
            <a:ext cx="35082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0" lang="es-ES"/>
              <a:t>THE COMPANY</a:t>
            </a:r>
            <a:endParaRPr b="0"/>
          </a:p>
        </p:txBody>
      </p:sp>
      <p:sp>
        <p:nvSpPr>
          <p:cNvPr id="372" name="Google Shape;372;p31"/>
          <p:cNvSpPr txBox="1"/>
          <p:nvPr>
            <p:ph idx="1" type="subTitle"/>
          </p:nvPr>
        </p:nvSpPr>
        <p:spPr>
          <a:xfrm>
            <a:off x="3244369" y="2862763"/>
            <a:ext cx="2655300" cy="792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This is the subtitle that makes it comprehensible</a:t>
            </a:r>
            <a:endParaRPr/>
          </a:p>
        </p:txBody>
      </p:sp>
      <p:sp>
        <p:nvSpPr>
          <p:cNvPr id="373" name="Google Shape;373;p31"/>
          <p:cNvSpPr txBox="1"/>
          <p:nvPr>
            <p:ph idx="2" type="ctrTitle"/>
          </p:nvPr>
        </p:nvSpPr>
        <p:spPr>
          <a:xfrm>
            <a:off x="2817979" y="1982075"/>
            <a:ext cx="3508200" cy="464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b="0" lang="es-ES"/>
              <a:t>01</a:t>
            </a:r>
            <a:endParaRPr b="0"/>
          </a:p>
        </p:txBody>
      </p:sp>
      <p:pic>
        <p:nvPicPr>
          <p:cNvPr id="374" name="Google Shape;374;p31"/>
          <p:cNvPicPr preferRelativeResize="0"/>
          <p:nvPr/>
        </p:nvPicPr>
        <p:blipFill>
          <a:blip r:embed="rId3">
            <a:alphaModFix/>
          </a:blip>
          <a:stretch>
            <a:fillRect/>
          </a:stretch>
        </p:blipFill>
        <p:spPr>
          <a:xfrm>
            <a:off x="2489075" y="1431200"/>
            <a:ext cx="4253375" cy="2494950"/>
          </a:xfrm>
          <a:prstGeom prst="rect">
            <a:avLst/>
          </a:prstGeom>
          <a:noFill/>
          <a:ln>
            <a:noFill/>
          </a:ln>
        </p:spPr>
      </p:pic>
      <p:sp>
        <p:nvSpPr>
          <p:cNvPr id="375" name="Google Shape;375;p31"/>
          <p:cNvSpPr txBox="1"/>
          <p:nvPr>
            <p:ph idx="1" type="subTitle"/>
          </p:nvPr>
        </p:nvSpPr>
        <p:spPr>
          <a:xfrm>
            <a:off x="2408674" y="773175"/>
            <a:ext cx="4414200" cy="7926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sz="2400">
                <a:latin typeface="Squada One"/>
                <a:ea typeface="Squada One"/>
                <a:cs typeface="Squada One"/>
                <a:sym typeface="Squada One"/>
              </a:rPr>
              <a:t>WHAT IS PEER REVIEW?</a:t>
            </a:r>
            <a:endParaRPr sz="2400">
              <a:latin typeface="Squada One"/>
              <a:ea typeface="Squada One"/>
              <a:cs typeface="Squada One"/>
              <a:sym typeface="Squada One"/>
            </a:endParaRPr>
          </a:p>
        </p:txBody>
      </p:sp>
      <p:sp>
        <p:nvSpPr>
          <p:cNvPr id="376" name="Google Shape;376;p31"/>
          <p:cNvSpPr txBox="1"/>
          <p:nvPr/>
        </p:nvSpPr>
        <p:spPr>
          <a:xfrm>
            <a:off x="2408675" y="3926150"/>
            <a:ext cx="3508200" cy="2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Flickr AJ Cann, CC BY SA</a:t>
            </a:r>
            <a:endParaRPr sz="700">
              <a:solidFill>
                <a:srgbClr val="666666"/>
              </a:solidFill>
              <a:latin typeface="Roboto Slab Regular"/>
              <a:ea typeface="Roboto Slab Regular"/>
              <a:cs typeface="Roboto Slab Regular"/>
              <a:sym typeface="Roboto Slab Regular"/>
            </a:endParaRPr>
          </a:p>
        </p:txBody>
      </p:sp>
      <p:sp>
        <p:nvSpPr>
          <p:cNvPr id="377" name="Google Shape;377;p3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23" name="Shape 1123"/>
        <p:cNvGrpSpPr/>
        <p:nvPr/>
      </p:nvGrpSpPr>
      <p:grpSpPr>
        <a:xfrm>
          <a:off x="0" y="0"/>
          <a:ext cx="0" cy="0"/>
          <a:chOff x="0" y="0"/>
          <a:chExt cx="0" cy="0"/>
        </a:xfrm>
      </p:grpSpPr>
      <p:pic>
        <p:nvPicPr>
          <p:cNvPr id="1124" name="Google Shape;1124;p67"/>
          <p:cNvPicPr preferRelativeResize="0"/>
          <p:nvPr/>
        </p:nvPicPr>
        <p:blipFill>
          <a:blip r:embed="rId3">
            <a:alphaModFix/>
          </a:blip>
          <a:stretch>
            <a:fillRect/>
          </a:stretch>
        </p:blipFill>
        <p:spPr>
          <a:xfrm>
            <a:off x="527050" y="1277150"/>
            <a:ext cx="8008125" cy="2884075"/>
          </a:xfrm>
          <a:prstGeom prst="rect">
            <a:avLst/>
          </a:prstGeom>
          <a:noFill/>
          <a:ln>
            <a:noFill/>
          </a:ln>
        </p:spPr>
      </p:pic>
      <p:sp>
        <p:nvSpPr>
          <p:cNvPr id="1125" name="Google Shape;1125;p67"/>
          <p:cNvSpPr txBox="1"/>
          <p:nvPr/>
        </p:nvSpPr>
        <p:spPr>
          <a:xfrm>
            <a:off x="203600" y="85725"/>
            <a:ext cx="8358300" cy="5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2400">
                <a:solidFill>
                  <a:srgbClr val="FFFFFF"/>
                </a:solidFill>
                <a:latin typeface="Roboto Slab"/>
                <a:ea typeface="Roboto Slab"/>
                <a:cs typeface="Roboto Slab"/>
                <a:sym typeface="Roboto Slab"/>
              </a:rPr>
              <a:t>AWD LSTM</a:t>
            </a:r>
            <a:endParaRPr b="1" sz="2400">
              <a:solidFill>
                <a:srgbClr val="FFFFFF"/>
              </a:solidFill>
              <a:latin typeface="Roboto Slab"/>
              <a:ea typeface="Roboto Slab"/>
              <a:cs typeface="Roboto Slab"/>
              <a:sym typeface="Roboto Slab"/>
            </a:endParaRPr>
          </a:p>
        </p:txBody>
      </p:sp>
      <p:sp>
        <p:nvSpPr>
          <p:cNvPr id="1126" name="Google Shape;1126;p67"/>
          <p:cNvSpPr txBox="1"/>
          <p:nvPr/>
        </p:nvSpPr>
        <p:spPr>
          <a:xfrm>
            <a:off x="1425175" y="3954075"/>
            <a:ext cx="3032400" cy="9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Slab Regular"/>
              <a:ea typeface="Roboto Slab Regular"/>
              <a:cs typeface="Roboto Slab Regular"/>
              <a:sym typeface="Roboto Slab Regular"/>
            </a:endParaRPr>
          </a:p>
        </p:txBody>
      </p:sp>
      <p:sp>
        <p:nvSpPr>
          <p:cNvPr id="1127" name="Google Shape;1127;p67"/>
          <p:cNvSpPr txBox="1"/>
          <p:nvPr/>
        </p:nvSpPr>
        <p:spPr>
          <a:xfrm>
            <a:off x="4549375" y="3954075"/>
            <a:ext cx="3032400" cy="9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Slab Regular"/>
              <a:ea typeface="Roboto Slab Regular"/>
              <a:cs typeface="Roboto Slab Regular"/>
              <a:sym typeface="Roboto Slab Regular"/>
            </a:endParaRPr>
          </a:p>
        </p:txBody>
      </p:sp>
      <p:sp>
        <p:nvSpPr>
          <p:cNvPr id="1128" name="Google Shape;1128;p67"/>
          <p:cNvSpPr txBox="1"/>
          <p:nvPr/>
        </p:nvSpPr>
        <p:spPr>
          <a:xfrm>
            <a:off x="109500" y="4842050"/>
            <a:ext cx="90345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Smirnov, Evgeny A., Denis M. Timoshenko, and Serge N. Andrianov. "Comparison of regularization methods for imagenet classification with deep convolutional neural networks." Aasri Procedia 6 (2014): 89-94.</a:t>
            </a:r>
            <a:endParaRPr sz="700">
              <a:solidFill>
                <a:srgbClr val="666666"/>
              </a:solidFill>
              <a:latin typeface="Roboto Slab Regular"/>
              <a:ea typeface="Roboto Slab Regular"/>
              <a:cs typeface="Roboto Slab Regular"/>
              <a:sym typeface="Roboto Slab Regular"/>
            </a:endParaRPr>
          </a:p>
        </p:txBody>
      </p:sp>
      <p:sp>
        <p:nvSpPr>
          <p:cNvPr id="1129" name="Google Shape;1129;p6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8"/>
          <p:cNvSpPr txBox="1"/>
          <p:nvPr>
            <p:ph type="ctrTitle"/>
          </p:nvPr>
        </p:nvSpPr>
        <p:spPr>
          <a:xfrm flipH="1">
            <a:off x="6771046" y="827975"/>
            <a:ext cx="1514400" cy="34839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What’s novel about ULMFit?</a:t>
            </a:r>
            <a:endParaRPr/>
          </a:p>
        </p:txBody>
      </p:sp>
      <p:sp>
        <p:nvSpPr>
          <p:cNvPr id="1135" name="Google Shape;1135;p68"/>
          <p:cNvSpPr txBox="1"/>
          <p:nvPr>
            <p:ph idx="2" type="subTitle"/>
          </p:nvPr>
        </p:nvSpPr>
        <p:spPr>
          <a:xfrm>
            <a:off x="906244" y="2415113"/>
            <a:ext cx="1514400" cy="894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900"/>
              <a:buNone/>
            </a:pPr>
            <a:r>
              <a:rPr lang="es-ES" sz="1400"/>
              <a:t>Discriminative fine-tuning</a:t>
            </a:r>
            <a:endParaRPr sz="1400"/>
          </a:p>
          <a:p>
            <a:pPr indent="0" lvl="0" marL="0" marR="0" rtl="0" algn="ctr">
              <a:lnSpc>
                <a:spcPct val="90000"/>
              </a:lnSpc>
              <a:spcBef>
                <a:spcPts val="0"/>
              </a:spcBef>
              <a:spcAft>
                <a:spcPts val="0"/>
              </a:spcAft>
              <a:buClr>
                <a:schemeClr val="dk1"/>
              </a:buClr>
              <a:buSzPts val="900"/>
              <a:buFont typeface="Arial"/>
              <a:buNone/>
            </a:pPr>
            <a:r>
              <a:t/>
            </a:r>
            <a:endParaRPr sz="1400"/>
          </a:p>
        </p:txBody>
      </p:sp>
      <p:sp>
        <p:nvSpPr>
          <p:cNvPr id="1136" name="Google Shape;1136;p68"/>
          <p:cNvSpPr txBox="1"/>
          <p:nvPr>
            <p:ph idx="4" type="subTitle"/>
          </p:nvPr>
        </p:nvSpPr>
        <p:spPr>
          <a:xfrm>
            <a:off x="2897813" y="2415113"/>
            <a:ext cx="1514400" cy="894600"/>
          </a:xfrm>
          <a:prstGeom prst="rect">
            <a:avLst/>
          </a:prstGeom>
        </p:spPr>
        <p:txBody>
          <a:bodyPr anchorCtr="0" anchor="t" bIns="34275" lIns="68575" spcFirstLastPara="1" rIns="68575" wrap="square" tIns="34275">
            <a:noAutofit/>
          </a:bodyPr>
          <a:lstStyle/>
          <a:p>
            <a:pPr indent="0" lvl="0" marL="0" rtl="0" algn="ctr">
              <a:lnSpc>
                <a:spcPct val="90000"/>
              </a:lnSpc>
              <a:spcBef>
                <a:spcPts val="0"/>
              </a:spcBef>
              <a:spcAft>
                <a:spcPts val="0"/>
              </a:spcAft>
              <a:buNone/>
            </a:pPr>
            <a:r>
              <a:rPr lang="es-ES" sz="1400">
                <a:solidFill>
                  <a:schemeClr val="lt1"/>
                </a:solidFill>
              </a:rPr>
              <a:t>Slanted triangular learning rates</a:t>
            </a:r>
            <a:endParaRPr sz="1400">
              <a:solidFill>
                <a:schemeClr val="lt1"/>
              </a:solidFill>
            </a:endParaRPr>
          </a:p>
          <a:p>
            <a:pPr indent="0" lvl="0" marL="0" rtl="0" algn="ctr">
              <a:lnSpc>
                <a:spcPct val="90000"/>
              </a:lnSpc>
              <a:spcBef>
                <a:spcPts val="0"/>
              </a:spcBef>
              <a:spcAft>
                <a:spcPts val="0"/>
              </a:spcAft>
              <a:buNone/>
            </a:pPr>
            <a:r>
              <a:t/>
            </a:r>
            <a:endParaRPr sz="1100">
              <a:solidFill>
                <a:schemeClr val="lt1"/>
              </a:solidFill>
            </a:endParaRPr>
          </a:p>
          <a:p>
            <a:pPr indent="0" lvl="0" marL="0" rtl="0" algn="ctr">
              <a:lnSpc>
                <a:spcPct val="90000"/>
              </a:lnSpc>
              <a:spcBef>
                <a:spcPts val="0"/>
              </a:spcBef>
              <a:spcAft>
                <a:spcPts val="0"/>
              </a:spcAft>
              <a:buNone/>
            </a:pPr>
            <a:r>
              <a:t/>
            </a:r>
            <a:endParaRPr sz="1100">
              <a:solidFill>
                <a:schemeClr val="lt1"/>
              </a:solidFill>
            </a:endParaRPr>
          </a:p>
        </p:txBody>
      </p:sp>
      <p:sp>
        <p:nvSpPr>
          <p:cNvPr id="1137" name="Google Shape;1137;p68"/>
          <p:cNvSpPr txBox="1"/>
          <p:nvPr>
            <p:ph idx="6" type="subTitle"/>
          </p:nvPr>
        </p:nvSpPr>
        <p:spPr>
          <a:xfrm>
            <a:off x="4882322" y="2415113"/>
            <a:ext cx="1514400" cy="894600"/>
          </a:xfrm>
          <a:prstGeom prst="rect">
            <a:avLst/>
          </a:prstGeom>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900"/>
              <a:buFont typeface="Arial"/>
              <a:buNone/>
            </a:pPr>
            <a:r>
              <a:rPr lang="es-ES" sz="1400">
                <a:solidFill>
                  <a:schemeClr val="lt1"/>
                </a:solidFill>
              </a:rPr>
              <a:t>Gradual unfreezing</a:t>
            </a:r>
            <a:endParaRPr sz="1400"/>
          </a:p>
        </p:txBody>
      </p:sp>
      <p:grpSp>
        <p:nvGrpSpPr>
          <p:cNvPr id="1138" name="Google Shape;1138;p68"/>
          <p:cNvGrpSpPr/>
          <p:nvPr/>
        </p:nvGrpSpPr>
        <p:grpSpPr>
          <a:xfrm>
            <a:off x="5414915" y="1596715"/>
            <a:ext cx="340091" cy="339198"/>
            <a:chOff x="-16442200" y="2801175"/>
            <a:chExt cx="304850" cy="304050"/>
          </a:xfrm>
        </p:grpSpPr>
        <p:sp>
          <p:nvSpPr>
            <p:cNvPr id="1139" name="Google Shape;1139;p68"/>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8"/>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8"/>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68"/>
          <p:cNvGrpSpPr/>
          <p:nvPr/>
        </p:nvGrpSpPr>
        <p:grpSpPr>
          <a:xfrm>
            <a:off x="1494353" y="1583380"/>
            <a:ext cx="338188" cy="365871"/>
            <a:chOff x="2676100" y="832575"/>
            <a:chExt cx="483125" cy="483125"/>
          </a:xfrm>
        </p:grpSpPr>
        <p:sp>
          <p:nvSpPr>
            <p:cNvPr id="1143" name="Google Shape;1143;p68"/>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4" name="Google Shape;1144;p68"/>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45" name="Google Shape;1145;p68"/>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1146" name="Google Shape;1146;p68"/>
          <p:cNvSpPr/>
          <p:nvPr/>
        </p:nvSpPr>
        <p:spPr>
          <a:xfrm>
            <a:off x="3485975" y="1640625"/>
            <a:ext cx="338100" cy="251400"/>
          </a:xfrm>
          <a:prstGeom prst="triangl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51" name="Shape 1151"/>
        <p:cNvGrpSpPr/>
        <p:nvPr/>
      </p:nvGrpSpPr>
      <p:grpSpPr>
        <a:xfrm>
          <a:off x="0" y="0"/>
          <a:ext cx="0" cy="0"/>
          <a:chOff x="0" y="0"/>
          <a:chExt cx="0" cy="0"/>
        </a:xfrm>
      </p:grpSpPr>
      <p:sp>
        <p:nvSpPr>
          <p:cNvPr id="1152" name="Google Shape;1152;p69"/>
          <p:cNvSpPr txBox="1"/>
          <p:nvPr>
            <p:ph type="ctrTitle"/>
          </p:nvPr>
        </p:nvSpPr>
        <p:spPr>
          <a:xfrm flipH="1">
            <a:off x="2240150" y="1950950"/>
            <a:ext cx="2037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100"/>
              <a:buFont typeface="Nunito Sans Black"/>
              <a:buNone/>
            </a:pPr>
            <a:r>
              <a:rPr lang="es-ES"/>
              <a:t>DISCRIMINATIVE FINE TUNING</a:t>
            </a:r>
            <a:endParaRPr b="0">
              <a:solidFill>
                <a:srgbClr val="FFFFFF"/>
              </a:solidFill>
            </a:endParaRPr>
          </a:p>
        </p:txBody>
      </p:sp>
      <p:sp>
        <p:nvSpPr>
          <p:cNvPr id="1153" name="Google Shape;1153;p69"/>
          <p:cNvSpPr txBox="1"/>
          <p:nvPr>
            <p:ph idx="1" type="subTitle"/>
          </p:nvPr>
        </p:nvSpPr>
        <p:spPr>
          <a:xfrm>
            <a:off x="4670650" y="2036650"/>
            <a:ext cx="4367100" cy="1513200"/>
          </a:xfrm>
          <a:prstGeom prst="rect">
            <a:avLst/>
          </a:prstGeom>
        </p:spPr>
        <p:txBody>
          <a:bodyPr anchorCtr="0" anchor="ctr" bIns="34275" lIns="68575" spcFirstLastPara="1" rIns="68575" wrap="square" tIns="34275">
            <a:noAutofit/>
          </a:bodyPr>
          <a:lstStyle/>
          <a:p>
            <a:pPr indent="0" lvl="0" marL="0" marR="0" rtl="0" algn="l">
              <a:lnSpc>
                <a:spcPct val="100000"/>
              </a:lnSpc>
              <a:spcBef>
                <a:spcPts val="800"/>
              </a:spcBef>
              <a:spcAft>
                <a:spcPts val="0"/>
              </a:spcAft>
              <a:buNone/>
            </a:pPr>
            <a:r>
              <a:rPr lang="es-ES"/>
              <a:t>Different layers to be fine-tuned</a:t>
            </a:r>
            <a:r>
              <a:rPr lang="es-ES"/>
              <a:t> to different extents</a:t>
            </a:r>
            <a:endParaRPr/>
          </a:p>
          <a:p>
            <a:pPr indent="0" lvl="0" marL="0" marR="0" rtl="0" algn="l">
              <a:lnSpc>
                <a:spcPct val="100000"/>
              </a:lnSpc>
              <a:spcBef>
                <a:spcPts val="800"/>
              </a:spcBef>
              <a:spcAft>
                <a:spcPts val="0"/>
              </a:spcAft>
              <a:buNone/>
            </a:pPr>
            <a:r>
              <a:t/>
            </a:r>
            <a:endParaRPr/>
          </a:p>
          <a:p>
            <a:pPr indent="457200" lvl="0" marL="0" marR="0" rtl="0" algn="l">
              <a:lnSpc>
                <a:spcPct val="100000"/>
              </a:lnSpc>
              <a:spcBef>
                <a:spcPts val="800"/>
              </a:spcBef>
              <a:spcAft>
                <a:spcPts val="0"/>
              </a:spcAft>
              <a:buNone/>
            </a:pPr>
            <a:r>
              <a:rPr lang="es-ES"/>
              <a:t>Layer individual learning rate</a:t>
            </a:r>
            <a:endParaRPr/>
          </a:p>
          <a:p>
            <a:pPr indent="0" lvl="0" marL="0" marR="0" rtl="0" algn="l">
              <a:lnSpc>
                <a:spcPct val="100000"/>
              </a:lnSpc>
              <a:spcBef>
                <a:spcPts val="800"/>
              </a:spcBef>
              <a:spcAft>
                <a:spcPts val="0"/>
              </a:spcAft>
              <a:buNone/>
            </a:pPr>
            <a:r>
              <a:t/>
            </a:r>
            <a:endParaRPr/>
          </a:p>
          <a:p>
            <a:pPr indent="457200" lvl="0" marL="457200" marR="0" rtl="0" algn="l">
              <a:lnSpc>
                <a:spcPct val="100000"/>
              </a:lnSpc>
              <a:spcBef>
                <a:spcPts val="800"/>
              </a:spcBef>
              <a:spcAft>
                <a:spcPts val="0"/>
              </a:spcAft>
              <a:buNone/>
            </a:pPr>
            <a:r>
              <a:rPr lang="es-ES"/>
              <a:t>Golden factor in learning rates: 2.6</a:t>
            </a:r>
            <a:endParaRPr/>
          </a:p>
          <a:p>
            <a:pPr indent="0" lvl="0" marL="0" marR="0" rtl="0" algn="l">
              <a:lnSpc>
                <a:spcPct val="100000"/>
              </a:lnSpc>
              <a:spcBef>
                <a:spcPts val="800"/>
              </a:spcBef>
              <a:spcAft>
                <a:spcPts val="0"/>
              </a:spcAft>
              <a:buNone/>
            </a:pPr>
            <a:r>
              <a:t/>
            </a:r>
            <a:endParaRPr/>
          </a:p>
          <a:p>
            <a:pPr indent="0" lvl="0" marL="0" marR="0" rtl="0" algn="l">
              <a:lnSpc>
                <a:spcPct val="100000"/>
              </a:lnSpc>
              <a:spcBef>
                <a:spcPts val="800"/>
              </a:spcBef>
              <a:spcAft>
                <a:spcPts val="0"/>
              </a:spcAft>
              <a:buNone/>
            </a:pPr>
            <a:r>
              <a:t/>
            </a:r>
            <a:endParaRPr/>
          </a:p>
          <a:p>
            <a:pPr indent="0" lvl="0" marL="0" rtl="0" algn="l">
              <a:spcBef>
                <a:spcPts val="800"/>
              </a:spcBef>
              <a:spcAft>
                <a:spcPts val="0"/>
              </a:spcAft>
              <a:buNone/>
            </a:pPr>
            <a:r>
              <a:t/>
            </a:r>
            <a:endParaRPr/>
          </a:p>
        </p:txBody>
      </p:sp>
      <p:grpSp>
        <p:nvGrpSpPr>
          <p:cNvPr id="1154" name="Google Shape;1154;p69"/>
          <p:cNvGrpSpPr/>
          <p:nvPr/>
        </p:nvGrpSpPr>
        <p:grpSpPr>
          <a:xfrm>
            <a:off x="4747960" y="2342395"/>
            <a:ext cx="310339" cy="143121"/>
            <a:chOff x="5055550" y="1973250"/>
            <a:chExt cx="66200" cy="42925"/>
          </a:xfrm>
        </p:grpSpPr>
        <p:sp>
          <p:nvSpPr>
            <p:cNvPr id="1155" name="Google Shape;1155;p69"/>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9"/>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9"/>
          <p:cNvGrpSpPr/>
          <p:nvPr/>
        </p:nvGrpSpPr>
        <p:grpSpPr>
          <a:xfrm>
            <a:off x="5206510" y="2923420"/>
            <a:ext cx="310339" cy="143121"/>
            <a:chOff x="5055550" y="1973250"/>
            <a:chExt cx="66200" cy="42925"/>
          </a:xfrm>
        </p:grpSpPr>
        <p:sp>
          <p:nvSpPr>
            <p:cNvPr id="1159" name="Google Shape;1159;p69"/>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9"/>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9"/>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6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66" name="Shape 1166"/>
        <p:cNvGrpSpPr/>
        <p:nvPr/>
      </p:nvGrpSpPr>
      <p:grpSpPr>
        <a:xfrm>
          <a:off x="0" y="0"/>
          <a:ext cx="0" cy="0"/>
          <a:chOff x="0" y="0"/>
          <a:chExt cx="0" cy="0"/>
        </a:xfrm>
      </p:grpSpPr>
      <p:sp>
        <p:nvSpPr>
          <p:cNvPr id="1167" name="Google Shape;1167;p70"/>
          <p:cNvSpPr txBox="1"/>
          <p:nvPr/>
        </p:nvSpPr>
        <p:spPr>
          <a:xfrm>
            <a:off x="894650" y="251400"/>
            <a:ext cx="3670500" cy="2869800"/>
          </a:xfrm>
          <a:prstGeom prst="rect">
            <a:avLst/>
          </a:prstGeom>
          <a:noFill/>
          <a:ln>
            <a:noFill/>
          </a:ln>
        </p:spPr>
        <p:txBody>
          <a:bodyPr anchorCtr="0" anchor="ctr" bIns="0" lIns="0" spcFirstLastPara="1" rIns="0" wrap="square" tIns="0">
            <a:noAutofit/>
          </a:bodyPr>
          <a:lstStyle/>
          <a:p>
            <a:pPr indent="0" lvl="0" marL="0" rtl="0" algn="l">
              <a:spcBef>
                <a:spcPts val="500"/>
              </a:spcBef>
              <a:spcAft>
                <a:spcPts val="0"/>
              </a:spcAft>
              <a:buNone/>
            </a:pPr>
            <a:r>
              <a:rPr lang="es-ES" sz="1200">
                <a:solidFill>
                  <a:srgbClr val="FFFFFF"/>
                </a:solidFill>
                <a:latin typeface="Roboto Slab Regular"/>
                <a:ea typeface="Roboto Slab Regular"/>
                <a:cs typeface="Roboto Slab Regular"/>
                <a:sym typeface="Roboto Slab Regular"/>
              </a:rPr>
              <a:t>For adapting its parameters to task-specific features.</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rPr lang="es-ES" sz="1200">
                <a:solidFill>
                  <a:srgbClr val="FFFFFF"/>
                </a:solidFill>
                <a:latin typeface="Roboto Slab Regular"/>
                <a:ea typeface="Roboto Slab Regular"/>
                <a:cs typeface="Roboto Slab Regular"/>
                <a:sym typeface="Roboto Slab Regular"/>
              </a:rPr>
              <a:t>Leslie Smith  (2017)</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rPr lang="es-ES" sz="1200">
                <a:solidFill>
                  <a:srgbClr val="FFFFFF"/>
                </a:solidFill>
                <a:latin typeface="Roboto Slab Regular"/>
                <a:ea typeface="Roboto Slab Regular"/>
                <a:cs typeface="Roboto Slab Regular"/>
                <a:sym typeface="Roboto Slab Regular"/>
              </a:rPr>
              <a:t>First linearly increases the learning rate and then linearly decays</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0" rtl="0" algn="l">
              <a:spcBef>
                <a:spcPts val="500"/>
              </a:spcBef>
              <a:spcAft>
                <a:spcPts val="0"/>
              </a:spcAft>
              <a:buNone/>
            </a:pPr>
            <a:r>
              <a:rPr lang="es-ES" sz="1200">
                <a:solidFill>
                  <a:srgbClr val="FFFFFF"/>
                </a:solidFill>
                <a:latin typeface="Roboto Slab Regular"/>
                <a:ea typeface="Roboto Slab Regular"/>
                <a:cs typeface="Roboto Slab Regular"/>
                <a:sym typeface="Roboto Slab Regular"/>
              </a:rPr>
              <a:t>In ULMFit implementation:</a:t>
            </a:r>
            <a:endParaRPr sz="1200">
              <a:solidFill>
                <a:srgbClr val="FFFFFF"/>
              </a:solidFill>
              <a:latin typeface="Roboto Slab Regular"/>
              <a:ea typeface="Roboto Slab Regular"/>
              <a:cs typeface="Roboto Slab Regular"/>
              <a:sym typeface="Roboto Slab Regular"/>
            </a:endParaRPr>
          </a:p>
          <a:p>
            <a:pPr indent="0" lvl="0" marL="457200" rtl="0" algn="l">
              <a:spcBef>
                <a:spcPts val="500"/>
              </a:spcBef>
              <a:spcAft>
                <a:spcPts val="0"/>
              </a:spcAft>
              <a:buNone/>
            </a:pPr>
            <a:r>
              <a:rPr lang="es-ES" sz="1200">
                <a:solidFill>
                  <a:srgbClr val="FFFFFF"/>
                </a:solidFill>
                <a:latin typeface="Roboto Slab Regular"/>
                <a:ea typeface="Roboto Slab Regular"/>
                <a:cs typeface="Roboto Slab Regular"/>
                <a:sym typeface="Roboto Slab Regular"/>
              </a:rPr>
              <a:t>1-cycle learning rate policy: allows a larger initial learning rate and decreases it</a:t>
            </a:r>
            <a:endParaRPr sz="1200">
              <a:solidFill>
                <a:srgbClr val="FFFFFF"/>
              </a:solidFill>
              <a:latin typeface="Roboto Slab Regular"/>
              <a:ea typeface="Roboto Slab Regular"/>
              <a:cs typeface="Roboto Slab Regular"/>
              <a:sym typeface="Roboto Slab Regular"/>
            </a:endParaRPr>
          </a:p>
          <a:p>
            <a:pPr indent="0" lvl="0" marL="342900" rtl="0" algn="l">
              <a:lnSpc>
                <a:spcPct val="115000"/>
              </a:lnSpc>
              <a:spcBef>
                <a:spcPts val="500"/>
              </a:spcBef>
              <a:spcAft>
                <a:spcPts val="0"/>
              </a:spcAft>
              <a:buNone/>
            </a:pPr>
            <a:r>
              <a:t/>
            </a:r>
            <a:endParaRPr sz="1000">
              <a:solidFill>
                <a:srgbClr val="FFFFFF"/>
              </a:solidFill>
              <a:latin typeface="Roboto Slab Regular"/>
              <a:ea typeface="Roboto Slab Regular"/>
              <a:cs typeface="Roboto Slab Regular"/>
              <a:sym typeface="Roboto Slab Regular"/>
            </a:endParaRPr>
          </a:p>
          <a:p>
            <a:pPr indent="0" lvl="0" marL="0" rtl="0" algn="l">
              <a:lnSpc>
                <a:spcPct val="115000"/>
              </a:lnSpc>
              <a:spcBef>
                <a:spcPts val="500"/>
              </a:spcBef>
              <a:spcAft>
                <a:spcPts val="0"/>
              </a:spcAft>
              <a:buNone/>
            </a:pPr>
            <a:r>
              <a:t/>
            </a:r>
            <a:endParaRPr sz="1000">
              <a:solidFill>
                <a:srgbClr val="FFFFFF"/>
              </a:solidFill>
              <a:latin typeface="Roboto Slab"/>
              <a:ea typeface="Roboto Slab"/>
              <a:cs typeface="Roboto Slab"/>
              <a:sym typeface="Roboto Slab"/>
            </a:endParaRPr>
          </a:p>
        </p:txBody>
      </p:sp>
      <p:sp>
        <p:nvSpPr>
          <p:cNvPr id="1168" name="Google Shape;1168;p70"/>
          <p:cNvSpPr txBox="1"/>
          <p:nvPr>
            <p:ph type="ctrTitle"/>
          </p:nvPr>
        </p:nvSpPr>
        <p:spPr>
          <a:xfrm>
            <a:off x="5060968" y="1950940"/>
            <a:ext cx="3158100" cy="124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t>SLANTED TRIANGULAR LEARNING RATES</a:t>
            </a:r>
            <a:endParaRPr>
              <a:solidFill>
                <a:srgbClr val="FFFFFF"/>
              </a:solidFill>
            </a:endParaRPr>
          </a:p>
        </p:txBody>
      </p:sp>
      <p:sp>
        <p:nvSpPr>
          <p:cNvPr id="1169" name="Google Shape;1169;p70"/>
          <p:cNvSpPr/>
          <p:nvPr/>
        </p:nvSpPr>
        <p:spPr>
          <a:xfrm>
            <a:off x="651110" y="9371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0" name="Google Shape;1170;p70"/>
          <p:cNvSpPr/>
          <p:nvPr/>
        </p:nvSpPr>
        <p:spPr>
          <a:xfrm>
            <a:off x="651110" y="145262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1" name="Google Shape;1171;p70"/>
          <p:cNvSpPr/>
          <p:nvPr/>
        </p:nvSpPr>
        <p:spPr>
          <a:xfrm>
            <a:off x="651110" y="20442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72" name="Google Shape;1172;p70"/>
          <p:cNvSpPr txBox="1"/>
          <p:nvPr/>
        </p:nvSpPr>
        <p:spPr>
          <a:xfrm>
            <a:off x="983125" y="2338200"/>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173" name="Google Shape;1173;p70"/>
          <p:cNvSpPr/>
          <p:nvPr/>
        </p:nvSpPr>
        <p:spPr>
          <a:xfrm>
            <a:off x="651110" y="2513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pic>
        <p:nvPicPr>
          <p:cNvPr id="1174" name="Google Shape;1174;p70"/>
          <p:cNvPicPr preferRelativeResize="0"/>
          <p:nvPr/>
        </p:nvPicPr>
        <p:blipFill>
          <a:blip r:embed="rId3">
            <a:alphaModFix/>
          </a:blip>
          <a:stretch>
            <a:fillRect/>
          </a:stretch>
        </p:blipFill>
        <p:spPr>
          <a:xfrm>
            <a:off x="894650" y="2882174"/>
            <a:ext cx="2849325" cy="2002675"/>
          </a:xfrm>
          <a:prstGeom prst="rect">
            <a:avLst/>
          </a:prstGeom>
          <a:noFill/>
          <a:ln>
            <a:noFill/>
          </a:ln>
        </p:spPr>
      </p:pic>
      <p:sp>
        <p:nvSpPr>
          <p:cNvPr id="1175" name="Google Shape;1175;p70"/>
          <p:cNvSpPr txBox="1"/>
          <p:nvPr/>
        </p:nvSpPr>
        <p:spPr>
          <a:xfrm>
            <a:off x="109450" y="4884850"/>
            <a:ext cx="6612900" cy="7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Howard, Jeremy, and Sebastian Ruder. "Universal language model fine-tuning for text classification." arXiv preprint arXiv:1801.06146 (2018).</a:t>
            </a:r>
            <a:endParaRPr sz="700">
              <a:solidFill>
                <a:srgbClr val="666666"/>
              </a:solidFill>
              <a:latin typeface="Roboto Slab Regular"/>
              <a:ea typeface="Roboto Slab Regular"/>
              <a:cs typeface="Roboto Slab Regular"/>
              <a:sym typeface="Roboto Slab Regular"/>
            </a:endParaRPr>
          </a:p>
        </p:txBody>
      </p:sp>
      <p:sp>
        <p:nvSpPr>
          <p:cNvPr id="1176" name="Google Shape;1176;p7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180" name="Shape 1180"/>
        <p:cNvGrpSpPr/>
        <p:nvPr/>
      </p:nvGrpSpPr>
      <p:grpSpPr>
        <a:xfrm>
          <a:off x="0" y="0"/>
          <a:ext cx="0" cy="0"/>
          <a:chOff x="0" y="0"/>
          <a:chExt cx="0" cy="0"/>
        </a:xfrm>
      </p:grpSpPr>
      <p:sp>
        <p:nvSpPr>
          <p:cNvPr id="1181" name="Google Shape;1181;p71"/>
          <p:cNvSpPr txBox="1"/>
          <p:nvPr>
            <p:ph type="ctrTitle"/>
          </p:nvPr>
        </p:nvSpPr>
        <p:spPr>
          <a:xfrm flipH="1">
            <a:off x="2240150" y="1950950"/>
            <a:ext cx="2037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100"/>
              <a:buFont typeface="Nunito Sans Black"/>
              <a:buNone/>
            </a:pPr>
            <a:r>
              <a:rPr lang="es-ES"/>
              <a:t>GRADUAL UNFREEZING</a:t>
            </a:r>
            <a:endParaRPr b="0">
              <a:solidFill>
                <a:srgbClr val="FFFFFF"/>
              </a:solidFill>
            </a:endParaRPr>
          </a:p>
        </p:txBody>
      </p:sp>
      <p:sp>
        <p:nvSpPr>
          <p:cNvPr id="1182" name="Google Shape;1182;p71"/>
          <p:cNvSpPr txBox="1"/>
          <p:nvPr/>
        </p:nvSpPr>
        <p:spPr>
          <a:xfrm>
            <a:off x="4842825" y="1638950"/>
            <a:ext cx="3715500" cy="21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200">
                <a:solidFill>
                  <a:srgbClr val="FFFFFF"/>
                </a:solidFill>
                <a:latin typeface="Roboto Slab Regular"/>
                <a:ea typeface="Roboto Slab Regular"/>
                <a:cs typeface="Roboto Slab Regular"/>
                <a:sym typeface="Roboto Slab Regular"/>
              </a:rPr>
              <a:t>Overcome </a:t>
            </a:r>
            <a:r>
              <a:rPr lang="es-ES" sz="1200">
                <a:solidFill>
                  <a:srgbClr val="FFFFFF"/>
                </a:solidFill>
                <a:latin typeface="Roboto Slab Regular"/>
                <a:ea typeface="Roboto Slab Regular"/>
                <a:cs typeface="Roboto Slab Regular"/>
                <a:sym typeface="Roboto Slab Regular"/>
              </a:rPr>
              <a:t>catastrophic</a:t>
            </a:r>
            <a:r>
              <a:rPr lang="es-ES" sz="1200">
                <a:solidFill>
                  <a:srgbClr val="FFFFFF"/>
                </a:solidFill>
                <a:latin typeface="Roboto Slab Regular"/>
                <a:ea typeface="Roboto Slab Regular"/>
                <a:cs typeface="Roboto Slab Regular"/>
                <a:sym typeface="Roboto Slab Regular"/>
              </a:rPr>
              <a:t> forgetting</a:t>
            </a:r>
            <a:endParaRPr sz="1200">
              <a:solidFill>
                <a:srgbClr val="FFFFFF"/>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0" rtl="0" algn="l">
              <a:spcBef>
                <a:spcPts val="0"/>
              </a:spcBef>
              <a:spcAft>
                <a:spcPts val="0"/>
              </a:spcAft>
              <a:buNone/>
            </a:pPr>
            <a:r>
              <a:rPr lang="es-ES" sz="1200">
                <a:solidFill>
                  <a:srgbClr val="FFFFFF"/>
                </a:solidFill>
                <a:latin typeface="Roboto Slab Regular"/>
                <a:ea typeface="Roboto Slab Regular"/>
                <a:cs typeface="Roboto Slab Regular"/>
                <a:sym typeface="Roboto Slab Regular"/>
              </a:rPr>
              <a:t>Gradually unfreeze:</a:t>
            </a:r>
            <a:endParaRPr sz="1200">
              <a:solidFill>
                <a:srgbClr val="FFFFFF"/>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457200" rtl="0" algn="l">
              <a:spcBef>
                <a:spcPts val="0"/>
              </a:spcBef>
              <a:spcAft>
                <a:spcPts val="0"/>
              </a:spcAft>
              <a:buNone/>
            </a:pPr>
            <a:r>
              <a:rPr lang="es-ES" sz="1200">
                <a:solidFill>
                  <a:srgbClr val="FFFFFF"/>
                </a:solidFill>
                <a:latin typeface="Roboto Slab Regular"/>
                <a:ea typeface="Roboto Slab Regular"/>
                <a:cs typeface="Roboto Slab Regular"/>
                <a:sym typeface="Roboto Slab Regular"/>
              </a:rPr>
              <a:t>First unfreeze the last layer and fine-tune all unfrozen layers for one epoch.</a:t>
            </a:r>
            <a:endParaRPr sz="1200">
              <a:solidFill>
                <a:srgbClr val="FFFFFF"/>
              </a:solidFill>
              <a:latin typeface="Roboto Slab Regular"/>
              <a:ea typeface="Roboto Slab Regular"/>
              <a:cs typeface="Roboto Slab Regular"/>
              <a:sym typeface="Roboto Slab Regular"/>
            </a:endParaRPr>
          </a:p>
          <a:p>
            <a:pPr indent="0" lvl="0" marL="457200" rtl="0" algn="l">
              <a:spcBef>
                <a:spcPts val="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457200" rtl="0" algn="l">
              <a:spcBef>
                <a:spcPts val="0"/>
              </a:spcBef>
              <a:spcAft>
                <a:spcPts val="0"/>
              </a:spcAft>
              <a:buNone/>
            </a:pPr>
            <a:r>
              <a:rPr lang="es-ES" sz="1200">
                <a:solidFill>
                  <a:srgbClr val="FFFFFF"/>
                </a:solidFill>
                <a:latin typeface="Roboto Slab Regular"/>
                <a:ea typeface="Roboto Slab Regular"/>
                <a:cs typeface="Roboto Slab Regular"/>
                <a:sym typeface="Roboto Slab Regular"/>
              </a:rPr>
              <a:t>Then unfreeze the next lower frozen layer and repeat, until all  layers are tuned.</a:t>
            </a:r>
            <a:endParaRPr sz="1200">
              <a:solidFill>
                <a:srgbClr val="FFFFFF"/>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200">
              <a:solidFill>
                <a:srgbClr val="FFFFFF"/>
              </a:solidFill>
              <a:latin typeface="Roboto Slab Regular"/>
              <a:ea typeface="Roboto Slab Regular"/>
              <a:cs typeface="Roboto Slab Regular"/>
              <a:sym typeface="Roboto Slab Regular"/>
            </a:endParaRPr>
          </a:p>
          <a:p>
            <a:pPr indent="0" lvl="0" marL="0" rtl="0" algn="l">
              <a:spcBef>
                <a:spcPts val="0"/>
              </a:spcBef>
              <a:spcAft>
                <a:spcPts val="0"/>
              </a:spcAft>
              <a:buNone/>
            </a:pPr>
            <a:r>
              <a:t/>
            </a:r>
            <a:endParaRPr sz="1200">
              <a:solidFill>
                <a:srgbClr val="FFFFFF"/>
              </a:solidFill>
              <a:latin typeface="Roboto Slab Regular"/>
              <a:ea typeface="Roboto Slab Regular"/>
              <a:cs typeface="Roboto Slab Regular"/>
              <a:sym typeface="Roboto Slab Regular"/>
            </a:endParaRPr>
          </a:p>
        </p:txBody>
      </p:sp>
      <p:sp>
        <p:nvSpPr>
          <p:cNvPr id="1183" name="Google Shape;1183;p71"/>
          <p:cNvSpPr txBox="1"/>
          <p:nvPr/>
        </p:nvSpPr>
        <p:spPr>
          <a:xfrm>
            <a:off x="5003750" y="2419825"/>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184" name="Google Shape;1184;p71"/>
          <p:cNvSpPr/>
          <p:nvPr/>
        </p:nvSpPr>
        <p:spPr>
          <a:xfrm>
            <a:off x="4689710" y="16991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5" name="Google Shape;1185;p71"/>
          <p:cNvSpPr txBox="1"/>
          <p:nvPr/>
        </p:nvSpPr>
        <p:spPr>
          <a:xfrm>
            <a:off x="5003750" y="2953225"/>
            <a:ext cx="3426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lt1"/>
                </a:solidFill>
                <a:latin typeface="Times New Roman"/>
                <a:ea typeface="Times New Roman"/>
                <a:cs typeface="Times New Roman"/>
                <a:sym typeface="Times New Roman"/>
              </a:rPr>
              <a:t>✓</a:t>
            </a:r>
            <a:endParaRPr/>
          </a:p>
        </p:txBody>
      </p:sp>
      <p:sp>
        <p:nvSpPr>
          <p:cNvPr id="1186" name="Google Shape;1186;p71"/>
          <p:cNvSpPr/>
          <p:nvPr/>
        </p:nvSpPr>
        <p:spPr>
          <a:xfrm>
            <a:off x="4689710" y="20801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87" name="Google Shape;1187;p7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gradFill>
          <a:gsLst>
            <a:gs pos="0">
              <a:srgbClr val="0C2E3A"/>
            </a:gs>
            <a:gs pos="100000">
              <a:srgbClr val="110F16"/>
            </a:gs>
          </a:gsLst>
          <a:path path="circle">
            <a:fillToRect b="50%" l="50%" r="50%" t="50%"/>
          </a:path>
          <a:tileRect/>
        </a:gradFill>
      </p:bgPr>
    </p:bg>
    <p:spTree>
      <p:nvGrpSpPr>
        <p:cNvPr id="1191" name="Shape 1191"/>
        <p:cNvGrpSpPr/>
        <p:nvPr/>
      </p:nvGrpSpPr>
      <p:grpSpPr>
        <a:xfrm>
          <a:off x="0" y="0"/>
          <a:ext cx="0" cy="0"/>
          <a:chOff x="0" y="0"/>
          <a:chExt cx="0" cy="0"/>
        </a:xfrm>
      </p:grpSpPr>
      <p:sp>
        <p:nvSpPr>
          <p:cNvPr id="1192" name="Google Shape;1192;p72"/>
          <p:cNvSpPr txBox="1"/>
          <p:nvPr>
            <p:ph type="ctrTitle"/>
          </p:nvPr>
        </p:nvSpPr>
        <p:spPr>
          <a:xfrm flipH="1">
            <a:off x="1892675" y="1950950"/>
            <a:ext cx="2304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CONCAT POOLING</a:t>
            </a:r>
            <a:endParaRPr b="0">
              <a:solidFill>
                <a:srgbClr val="FFFFFF"/>
              </a:solidFill>
            </a:endParaRPr>
          </a:p>
        </p:txBody>
      </p:sp>
      <p:sp>
        <p:nvSpPr>
          <p:cNvPr id="1193" name="Google Shape;1193;p72"/>
          <p:cNvSpPr txBox="1"/>
          <p:nvPr>
            <p:ph idx="1" type="subTitle"/>
          </p:nvPr>
        </p:nvSpPr>
        <p:spPr>
          <a:xfrm>
            <a:off x="4598725" y="628325"/>
            <a:ext cx="3628200" cy="2700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s-ES"/>
              <a:t>I</a:t>
            </a:r>
            <a:r>
              <a:rPr lang="es-ES"/>
              <a:t>nformation may get lost if we only consider the last hidden state of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Concatenate the hidden state at the last time step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With both the max-pooled and the mean-pooled representation of the hidden states over as many time steps as fit in GPU memory </a:t>
            </a:r>
            <a:endParaRPr/>
          </a:p>
          <a:p>
            <a:pPr indent="0" lvl="0" marL="0" rtl="0" algn="l">
              <a:spcBef>
                <a:spcPts val="0"/>
              </a:spcBef>
              <a:spcAft>
                <a:spcPts val="0"/>
              </a:spcAft>
              <a:buNone/>
            </a:pPr>
            <a:r>
              <a:rPr lang="es-ES"/>
              <a:t>H = {h1,...,hT}: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900"/>
              <a:buFont typeface="Calibri"/>
              <a:buNone/>
            </a:pPr>
            <a:r>
              <a:t/>
            </a:r>
            <a:endParaRPr/>
          </a:p>
        </p:txBody>
      </p:sp>
      <p:pic>
        <p:nvPicPr>
          <p:cNvPr id="1194" name="Google Shape;1194;p72"/>
          <p:cNvPicPr preferRelativeResize="0"/>
          <p:nvPr/>
        </p:nvPicPr>
        <p:blipFill>
          <a:blip r:embed="rId3">
            <a:alphaModFix/>
          </a:blip>
          <a:stretch>
            <a:fillRect/>
          </a:stretch>
        </p:blipFill>
        <p:spPr>
          <a:xfrm>
            <a:off x="4706550" y="2932025"/>
            <a:ext cx="2786750" cy="260325"/>
          </a:xfrm>
          <a:prstGeom prst="rect">
            <a:avLst/>
          </a:prstGeom>
          <a:noFill/>
          <a:ln>
            <a:noFill/>
          </a:ln>
        </p:spPr>
      </p:pic>
      <p:sp>
        <p:nvSpPr>
          <p:cNvPr id="1195" name="Google Shape;1195;p72"/>
          <p:cNvSpPr/>
          <p:nvPr/>
        </p:nvSpPr>
        <p:spPr>
          <a:xfrm>
            <a:off x="4444460" y="90387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6" name="Google Shape;1196;p72"/>
          <p:cNvSpPr/>
          <p:nvPr/>
        </p:nvSpPr>
        <p:spPr>
          <a:xfrm>
            <a:off x="4444460" y="151347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7" name="Google Shape;1197;p72"/>
          <p:cNvSpPr/>
          <p:nvPr/>
        </p:nvSpPr>
        <p:spPr>
          <a:xfrm>
            <a:off x="4444460" y="204687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198" name="Google Shape;1198;p7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202" name="Shape 1202"/>
        <p:cNvGrpSpPr/>
        <p:nvPr/>
      </p:nvGrpSpPr>
      <p:grpSpPr>
        <a:xfrm>
          <a:off x="0" y="0"/>
          <a:ext cx="0" cy="0"/>
          <a:chOff x="0" y="0"/>
          <a:chExt cx="0" cy="0"/>
        </a:xfrm>
      </p:grpSpPr>
      <p:sp>
        <p:nvSpPr>
          <p:cNvPr id="1203" name="Google Shape;1203;p73"/>
          <p:cNvSpPr txBox="1"/>
          <p:nvPr>
            <p:ph idx="1" type="subTitle"/>
          </p:nvPr>
        </p:nvSpPr>
        <p:spPr>
          <a:xfrm flipH="1">
            <a:off x="2144150" y="2211375"/>
            <a:ext cx="3942900" cy="724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RESULTS</a:t>
            </a:r>
            <a:endParaRPr b="0"/>
          </a:p>
        </p:txBody>
      </p:sp>
      <p:sp>
        <p:nvSpPr>
          <p:cNvPr id="1204" name="Google Shape;1204;p73"/>
          <p:cNvSpPr txBox="1"/>
          <p:nvPr>
            <p:ph type="title"/>
          </p:nvPr>
        </p:nvSpPr>
        <p:spPr>
          <a:xfrm>
            <a:off x="2143975" y="1562675"/>
            <a:ext cx="1529700" cy="723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b="0" lang="es-ES"/>
              <a:t>0</a:t>
            </a:r>
            <a:r>
              <a:rPr lang="es-ES"/>
              <a:t>4</a:t>
            </a:r>
            <a:endParaRPr b="0"/>
          </a:p>
        </p:txBody>
      </p:sp>
      <p:sp>
        <p:nvSpPr>
          <p:cNvPr id="1205" name="Google Shape;1205;p73"/>
          <p:cNvSpPr txBox="1"/>
          <p:nvPr>
            <p:ph idx="2" type="subTitle"/>
          </p:nvPr>
        </p:nvSpPr>
        <p:spPr>
          <a:xfrm flipH="1">
            <a:off x="2144100" y="2988275"/>
            <a:ext cx="3550500" cy="763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sz="1400"/>
              <a:t>Results &amp;  Future Research</a:t>
            </a:r>
            <a:endParaRPr sz="1100">
              <a:solidFill>
                <a:schemeClr val="lt1"/>
              </a:solidFill>
            </a:endParaRPr>
          </a:p>
          <a:p>
            <a:pPr indent="0" lvl="0" marL="0" rtl="0" algn="l">
              <a:spcBef>
                <a:spcPts val="800"/>
              </a:spcBef>
              <a:spcAft>
                <a:spcPts val="0"/>
              </a:spcAft>
              <a:buNone/>
            </a:pPr>
            <a:r>
              <a:t/>
            </a:r>
            <a:endParaRPr sz="1400"/>
          </a:p>
        </p:txBody>
      </p:sp>
      <p:sp>
        <p:nvSpPr>
          <p:cNvPr id="1206" name="Google Shape;1206;p7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74"/>
          <p:cNvSpPr txBox="1"/>
          <p:nvPr>
            <p:ph type="ctrTitle"/>
          </p:nvPr>
        </p:nvSpPr>
        <p:spPr>
          <a:xfrm>
            <a:off x="1254739" y="1951061"/>
            <a:ext cx="6634500" cy="12414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lang="es-ES" sz="4800">
                <a:latin typeface="Roboto Slab"/>
                <a:ea typeface="Roboto Slab"/>
                <a:cs typeface="Roboto Slab"/>
                <a:sym typeface="Roboto Slab"/>
              </a:rPr>
              <a:t>Content-based Classification</a:t>
            </a:r>
            <a:endParaRPr sz="4800">
              <a:latin typeface="Roboto Slab"/>
              <a:ea typeface="Roboto Slab"/>
              <a:cs typeface="Roboto Slab"/>
              <a:sym typeface="Roboto Slab"/>
            </a:endParaRPr>
          </a:p>
        </p:txBody>
      </p:sp>
      <p:sp>
        <p:nvSpPr>
          <p:cNvPr id="1212" name="Google Shape;1212;p7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216" name="Shape 1216"/>
        <p:cNvGrpSpPr/>
        <p:nvPr/>
      </p:nvGrpSpPr>
      <p:grpSpPr>
        <a:xfrm>
          <a:off x="0" y="0"/>
          <a:ext cx="0" cy="0"/>
          <a:chOff x="0" y="0"/>
          <a:chExt cx="0" cy="0"/>
        </a:xfrm>
      </p:grpSpPr>
      <p:graphicFrame>
        <p:nvGraphicFramePr>
          <p:cNvPr id="1217" name="Google Shape;1217;p75"/>
          <p:cNvGraphicFramePr/>
          <p:nvPr/>
        </p:nvGraphicFramePr>
        <p:xfrm>
          <a:off x="899581" y="1074417"/>
          <a:ext cx="3000000" cy="3000000"/>
        </p:xfrm>
        <a:graphic>
          <a:graphicData uri="http://schemas.openxmlformats.org/drawingml/2006/table">
            <a:tbl>
              <a:tblPr>
                <a:noFill/>
                <a:tableStyleId>{F644A1AB-1AEE-440B-9339-A6DFA8914D44}</a:tableStyleId>
              </a:tblPr>
              <a:tblGrid>
                <a:gridCol w="1526425"/>
                <a:gridCol w="1001500"/>
                <a:gridCol w="998325"/>
                <a:gridCol w="998275"/>
                <a:gridCol w="998275"/>
                <a:gridCol w="998275"/>
                <a:gridCol w="998275"/>
              </a:tblGrid>
              <a:tr h="840925">
                <a:tc rowSpan="2">
                  <a:txBody>
                    <a:bodyPr/>
                    <a:lstStyle/>
                    <a:p>
                      <a:pPr indent="0" lvl="0" marL="0" rtl="0" algn="ctr">
                        <a:spcBef>
                          <a:spcPts val="0"/>
                        </a:spcBef>
                        <a:spcAft>
                          <a:spcPts val="0"/>
                        </a:spcAft>
                        <a:buNone/>
                      </a:pPr>
                      <a:r>
                        <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ELMo</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ULMFit</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Lasso Regression</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r>
              <a:tr h="864900">
                <a:tc vMerge="1"/>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chemeClr val="lt1"/>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chemeClr val="lt1"/>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64900">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Imbalanced</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0.725</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0.471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0.768</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0.617</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0.767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0.573</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64900">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Undersampling</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 0.691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 0.603</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0.706</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0.539</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0.747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0.654</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218" name="Google Shape;1218;p7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76"/>
          <p:cNvSpPr txBox="1"/>
          <p:nvPr>
            <p:ph type="ctrTitle"/>
          </p:nvPr>
        </p:nvSpPr>
        <p:spPr>
          <a:xfrm>
            <a:off x="1254739" y="1951061"/>
            <a:ext cx="6634500" cy="12414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lang="es-ES" sz="4800">
                <a:latin typeface="Roboto Slab"/>
                <a:ea typeface="Roboto Slab"/>
                <a:cs typeface="Roboto Slab"/>
                <a:sym typeface="Roboto Slab"/>
              </a:rPr>
              <a:t>Review</a:t>
            </a:r>
            <a:r>
              <a:rPr lang="es-ES" sz="4800">
                <a:latin typeface="Roboto Slab"/>
                <a:ea typeface="Roboto Slab"/>
                <a:cs typeface="Roboto Slab"/>
                <a:sym typeface="Roboto Slab"/>
              </a:rPr>
              <a:t>-based Classification</a:t>
            </a:r>
            <a:endParaRPr sz="4800">
              <a:latin typeface="Roboto Slab"/>
              <a:ea typeface="Roboto Slab"/>
              <a:cs typeface="Roboto Slab"/>
              <a:sym typeface="Roboto Slab"/>
            </a:endParaRPr>
          </a:p>
        </p:txBody>
      </p:sp>
      <p:sp>
        <p:nvSpPr>
          <p:cNvPr id="1224" name="Google Shape;1224;p7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381" name="Shape 381"/>
        <p:cNvGrpSpPr/>
        <p:nvPr/>
      </p:nvGrpSpPr>
      <p:grpSpPr>
        <a:xfrm>
          <a:off x="0" y="0"/>
          <a:ext cx="0" cy="0"/>
          <a:chOff x="0" y="0"/>
          <a:chExt cx="0" cy="0"/>
        </a:xfrm>
      </p:grpSpPr>
      <p:sp>
        <p:nvSpPr>
          <p:cNvPr id="382" name="Google Shape;382;p32"/>
          <p:cNvSpPr txBox="1"/>
          <p:nvPr>
            <p:ph type="ctrTitle"/>
          </p:nvPr>
        </p:nvSpPr>
        <p:spPr>
          <a:xfrm flipH="1">
            <a:off x="2646644" y="1950950"/>
            <a:ext cx="1631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100"/>
              <a:buFont typeface="Nunito Sans Black"/>
              <a:buNone/>
            </a:pPr>
            <a:r>
              <a:rPr lang="es-ES"/>
              <a:t>WHAT IS OUR MOTIVATION? </a:t>
            </a:r>
            <a:endParaRPr b="0">
              <a:solidFill>
                <a:srgbClr val="FFFFFF"/>
              </a:solidFill>
            </a:endParaRPr>
          </a:p>
        </p:txBody>
      </p:sp>
      <p:sp>
        <p:nvSpPr>
          <p:cNvPr id="383" name="Google Shape;383;p32"/>
          <p:cNvSpPr txBox="1"/>
          <p:nvPr>
            <p:ph idx="1" type="subTitle"/>
          </p:nvPr>
        </p:nvSpPr>
        <p:spPr>
          <a:xfrm>
            <a:off x="4670649" y="1815150"/>
            <a:ext cx="3098100" cy="1513200"/>
          </a:xfrm>
          <a:prstGeom prst="rect">
            <a:avLst/>
          </a:prstGeom>
        </p:spPr>
        <p:txBody>
          <a:bodyPr anchorCtr="0" anchor="ctr" bIns="34275" lIns="68575" spcFirstLastPara="1" rIns="68575" wrap="square" tIns="34275">
            <a:noAutofit/>
          </a:bodyPr>
          <a:lstStyle/>
          <a:p>
            <a:pPr indent="0" lvl="0" marL="457200" marR="0" rtl="0" algn="l">
              <a:lnSpc>
                <a:spcPct val="100000"/>
              </a:lnSpc>
              <a:spcBef>
                <a:spcPts val="800"/>
              </a:spcBef>
              <a:spcAft>
                <a:spcPts val="0"/>
              </a:spcAft>
              <a:buNone/>
            </a:pPr>
            <a:r>
              <a:rPr lang="es-ES"/>
              <a:t>Determinant of scientific evaluation</a:t>
            </a:r>
            <a:endParaRPr/>
          </a:p>
          <a:p>
            <a:pPr indent="0" lvl="0" marL="457200" rtl="0" algn="l">
              <a:spcBef>
                <a:spcPts val="800"/>
              </a:spcBef>
              <a:spcAft>
                <a:spcPts val="0"/>
              </a:spcAft>
              <a:buNone/>
            </a:pPr>
            <a:r>
              <a:rPr lang="es-ES">
                <a:solidFill>
                  <a:schemeClr val="lt1"/>
                </a:solidFill>
              </a:rPr>
              <a:t>Limited access</a:t>
            </a:r>
            <a:endParaRPr/>
          </a:p>
          <a:p>
            <a:pPr indent="0" lvl="0" marL="457200" marR="0" rtl="0" algn="l">
              <a:lnSpc>
                <a:spcPct val="100000"/>
              </a:lnSpc>
              <a:spcBef>
                <a:spcPts val="800"/>
              </a:spcBef>
              <a:spcAft>
                <a:spcPts val="0"/>
              </a:spcAft>
              <a:buNone/>
            </a:pPr>
            <a:r>
              <a:rPr lang="es-ES"/>
              <a:t>Consistency, bias, author response and general review quality</a:t>
            </a:r>
            <a:endParaRPr/>
          </a:p>
          <a:p>
            <a:pPr indent="0" lvl="0" marL="457200" marR="0" rtl="0" algn="l">
              <a:lnSpc>
                <a:spcPct val="100000"/>
              </a:lnSpc>
              <a:spcBef>
                <a:spcPts val="800"/>
              </a:spcBef>
              <a:spcAft>
                <a:spcPts val="0"/>
              </a:spcAft>
              <a:buNone/>
            </a:pPr>
            <a:r>
              <a:rPr lang="es-ES"/>
              <a:t>Self-regulatory nature of the world of science and research</a:t>
            </a:r>
            <a:endParaRPr/>
          </a:p>
        </p:txBody>
      </p:sp>
      <p:grpSp>
        <p:nvGrpSpPr>
          <p:cNvPr id="384" name="Google Shape;384;p32"/>
          <p:cNvGrpSpPr/>
          <p:nvPr/>
        </p:nvGrpSpPr>
        <p:grpSpPr>
          <a:xfrm>
            <a:off x="4849728" y="1869885"/>
            <a:ext cx="208587" cy="205030"/>
            <a:chOff x="2821450" y="2957850"/>
            <a:chExt cx="259275" cy="258550"/>
          </a:xfrm>
        </p:grpSpPr>
        <p:sp>
          <p:nvSpPr>
            <p:cNvPr id="385" name="Google Shape;385;p3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388" name="Google Shape;388;p32"/>
          <p:cNvGrpSpPr/>
          <p:nvPr/>
        </p:nvGrpSpPr>
        <p:grpSpPr>
          <a:xfrm>
            <a:off x="4849728" y="2319566"/>
            <a:ext cx="208587" cy="205030"/>
            <a:chOff x="2821450" y="2957850"/>
            <a:chExt cx="259275" cy="258550"/>
          </a:xfrm>
        </p:grpSpPr>
        <p:sp>
          <p:nvSpPr>
            <p:cNvPr id="389" name="Google Shape;389;p3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392" name="Google Shape;392;p32"/>
          <p:cNvGrpSpPr/>
          <p:nvPr/>
        </p:nvGrpSpPr>
        <p:grpSpPr>
          <a:xfrm>
            <a:off x="4849728" y="2692771"/>
            <a:ext cx="208587" cy="205030"/>
            <a:chOff x="2821450" y="2957850"/>
            <a:chExt cx="259275" cy="258550"/>
          </a:xfrm>
        </p:grpSpPr>
        <p:sp>
          <p:nvSpPr>
            <p:cNvPr id="393" name="Google Shape;393;p3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396" name="Google Shape;396;p32"/>
          <p:cNvGrpSpPr/>
          <p:nvPr/>
        </p:nvGrpSpPr>
        <p:grpSpPr>
          <a:xfrm>
            <a:off x="4849728" y="3101847"/>
            <a:ext cx="208587" cy="205030"/>
            <a:chOff x="2821450" y="2957850"/>
            <a:chExt cx="259275" cy="258550"/>
          </a:xfrm>
        </p:grpSpPr>
        <p:sp>
          <p:nvSpPr>
            <p:cNvPr id="397" name="Google Shape;397;p32"/>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
        <p:nvSpPr>
          <p:cNvPr id="400" name="Google Shape;400;p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228" name="Shape 1228"/>
        <p:cNvGrpSpPr/>
        <p:nvPr/>
      </p:nvGrpSpPr>
      <p:grpSpPr>
        <a:xfrm>
          <a:off x="0" y="0"/>
          <a:ext cx="0" cy="0"/>
          <a:chOff x="0" y="0"/>
          <a:chExt cx="0" cy="0"/>
        </a:xfrm>
      </p:grpSpPr>
      <p:graphicFrame>
        <p:nvGraphicFramePr>
          <p:cNvPr id="1229" name="Google Shape;1229;p77"/>
          <p:cNvGraphicFramePr/>
          <p:nvPr/>
        </p:nvGraphicFramePr>
        <p:xfrm>
          <a:off x="899581" y="1074417"/>
          <a:ext cx="3000000" cy="3000000"/>
        </p:xfrm>
        <a:graphic>
          <a:graphicData uri="http://schemas.openxmlformats.org/drawingml/2006/table">
            <a:tbl>
              <a:tblPr>
                <a:noFill/>
                <a:tableStyleId>{F644A1AB-1AEE-440B-9339-A6DFA8914D44}</a:tableStyleId>
              </a:tblPr>
              <a:tblGrid>
                <a:gridCol w="1509300"/>
                <a:gridCol w="990275"/>
                <a:gridCol w="987125"/>
                <a:gridCol w="987075"/>
                <a:gridCol w="987075"/>
                <a:gridCol w="987075"/>
                <a:gridCol w="987075"/>
              </a:tblGrid>
              <a:tr h="833200">
                <a:tc rowSpan="2">
                  <a:txBody>
                    <a:bodyPr/>
                    <a:lstStyle/>
                    <a:p>
                      <a:pPr indent="0" lvl="0" marL="0" rtl="0" algn="ctr">
                        <a:spcBef>
                          <a:spcPts val="0"/>
                        </a:spcBef>
                        <a:spcAft>
                          <a:spcPts val="0"/>
                        </a:spcAft>
                        <a:buNone/>
                      </a:pPr>
                      <a:r>
                        <a:t/>
                      </a:r>
                      <a:endParaRPr>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ELMo</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ULMFit</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c gridSpan="2">
                  <a:txBody>
                    <a:bodyPr/>
                    <a:lstStyle/>
                    <a:p>
                      <a:pPr indent="0" lvl="0" marL="0" rtl="0" algn="ctr">
                        <a:spcBef>
                          <a:spcPts val="0"/>
                        </a:spcBef>
                        <a:spcAft>
                          <a:spcPts val="0"/>
                        </a:spcAft>
                        <a:buNone/>
                      </a:pPr>
                      <a:r>
                        <a:rPr lang="es-ES" sz="2400">
                          <a:solidFill>
                            <a:srgbClr val="FFFFFF"/>
                          </a:solidFill>
                          <a:latin typeface="Squada One"/>
                          <a:ea typeface="Squada One"/>
                          <a:cs typeface="Squada One"/>
                          <a:sym typeface="Squada One"/>
                        </a:rPr>
                        <a:t>Lasso Regression</a:t>
                      </a:r>
                      <a:endParaRPr sz="2400">
                        <a:solidFill>
                          <a:srgbClr val="FFFFFF"/>
                        </a:solidFill>
                        <a:latin typeface="Squada One"/>
                        <a:ea typeface="Squada One"/>
                        <a:cs typeface="Squada One"/>
                        <a:sym typeface="Squada One"/>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FFFFF">
                        <a:alpha val="40770"/>
                      </a:srgbClr>
                    </a:solidFill>
                  </a:tcPr>
                </a:tc>
                <a:tc hMerge="1"/>
              </a:tr>
              <a:tr h="856925">
                <a:tc vMerge="1"/>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chemeClr val="lt1"/>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chemeClr val="lt1"/>
                          </a:solidFill>
                          <a:latin typeface="Roboto Slab"/>
                          <a:ea typeface="Roboto Slab"/>
                          <a:cs typeface="Roboto Slab"/>
                          <a:sym typeface="Roboto Slab"/>
                        </a:rPr>
                        <a:t>Accuracy</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F Score</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56925">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Imbalanced</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0.743</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0.851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0.744</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0.853</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0.737</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0.849</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856925">
                <a:tc>
                  <a:txBody>
                    <a:bodyPr/>
                    <a:lstStyle/>
                    <a:p>
                      <a:pPr indent="0" lvl="0" marL="0" rtl="0" algn="ctr">
                        <a:spcBef>
                          <a:spcPts val="0"/>
                        </a:spcBef>
                        <a:spcAft>
                          <a:spcPts val="0"/>
                        </a:spcAft>
                        <a:buNone/>
                      </a:pPr>
                      <a:r>
                        <a:rPr b="1" lang="es-ES">
                          <a:solidFill>
                            <a:srgbClr val="FFFFFF"/>
                          </a:solidFill>
                          <a:latin typeface="Roboto Slab"/>
                          <a:ea typeface="Roboto Slab"/>
                          <a:cs typeface="Roboto Slab"/>
                          <a:sym typeface="Roboto Slab"/>
                        </a:rPr>
                        <a:t>Undersampling</a:t>
                      </a:r>
                      <a:endParaRPr b="1">
                        <a:solidFill>
                          <a:srgbClr val="FFFFFF"/>
                        </a:solidFill>
                        <a:latin typeface="Roboto Slab"/>
                        <a:ea typeface="Roboto Slab"/>
                        <a:cs typeface="Roboto Slab"/>
                        <a:sym typeface="Roboto Slab"/>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0.716</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0.781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0.709</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0.813</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0.661</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s-ES">
                          <a:solidFill>
                            <a:srgbClr val="FFFFFF"/>
                          </a:solidFill>
                          <a:latin typeface="Roboto Slab Regular"/>
                          <a:ea typeface="Roboto Slab Regular"/>
                          <a:cs typeface="Roboto Slab Regular"/>
                          <a:sym typeface="Roboto Slab Regular"/>
                        </a:rPr>
                        <a:t>0.712</a:t>
                      </a:r>
                      <a:endParaRPr>
                        <a:solidFill>
                          <a:srgbClr val="FFFFFF"/>
                        </a:solidFill>
                        <a:latin typeface="Roboto Slab Regular"/>
                        <a:ea typeface="Roboto Slab Regular"/>
                        <a:cs typeface="Roboto Slab Regular"/>
                        <a:sym typeface="Roboto Slab Regular"/>
                      </a:endParaRPr>
                    </a:p>
                  </a:txBody>
                  <a:tcPr marT="51425" marB="51425" marR="68575" marL="685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230" name="Google Shape;1230;p7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78"/>
          <p:cNvSpPr txBox="1"/>
          <p:nvPr>
            <p:ph type="ctrTitle"/>
          </p:nvPr>
        </p:nvSpPr>
        <p:spPr>
          <a:xfrm>
            <a:off x="627300" y="1951050"/>
            <a:ext cx="7889400" cy="12414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lang="es-ES" sz="4800">
                <a:latin typeface="Roboto Slab"/>
                <a:ea typeface="Roboto Slab"/>
                <a:cs typeface="Roboto Slab"/>
                <a:sym typeface="Roboto Slab"/>
              </a:rPr>
              <a:t>Enhancement with Auxiliary Data</a:t>
            </a:r>
            <a:endParaRPr sz="4800">
              <a:latin typeface="Roboto Slab"/>
              <a:ea typeface="Roboto Slab"/>
              <a:cs typeface="Roboto Slab"/>
              <a:sym typeface="Roboto Slab"/>
            </a:endParaRPr>
          </a:p>
        </p:txBody>
      </p:sp>
      <p:sp>
        <p:nvSpPr>
          <p:cNvPr id="1236" name="Google Shape;1236;p7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pic>
        <p:nvPicPr>
          <p:cNvPr id="1241" name="Google Shape;1241;p79"/>
          <p:cNvPicPr preferRelativeResize="0"/>
          <p:nvPr/>
        </p:nvPicPr>
        <p:blipFill>
          <a:blip r:embed="rId3">
            <a:alphaModFix/>
          </a:blip>
          <a:stretch>
            <a:fillRect/>
          </a:stretch>
        </p:blipFill>
        <p:spPr>
          <a:xfrm>
            <a:off x="2748463" y="1619752"/>
            <a:ext cx="3548124" cy="1326108"/>
          </a:xfrm>
          <a:prstGeom prst="rect">
            <a:avLst/>
          </a:prstGeom>
          <a:noFill/>
          <a:ln>
            <a:noFill/>
          </a:ln>
        </p:spPr>
      </p:pic>
      <p:sp>
        <p:nvSpPr>
          <p:cNvPr id="1242" name="Google Shape;1242;p79"/>
          <p:cNvSpPr txBox="1"/>
          <p:nvPr>
            <p:ph idx="5" type="subTitle"/>
          </p:nvPr>
        </p:nvSpPr>
        <p:spPr>
          <a:xfrm>
            <a:off x="2524225" y="1386050"/>
            <a:ext cx="3996600" cy="233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t/>
            </a:r>
            <a:endParaRPr sz="1800"/>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ctr">
              <a:spcBef>
                <a:spcPts val="800"/>
              </a:spcBef>
              <a:spcAft>
                <a:spcPts val="0"/>
              </a:spcAft>
              <a:buNone/>
            </a:pPr>
            <a:r>
              <a:t/>
            </a:r>
            <a:endParaRPr sz="1800"/>
          </a:p>
          <a:p>
            <a:pPr indent="0" lvl="0" marL="0" rtl="0" algn="ctr">
              <a:spcBef>
                <a:spcPts val="800"/>
              </a:spcBef>
              <a:spcAft>
                <a:spcPts val="0"/>
              </a:spcAft>
              <a:buNone/>
            </a:pPr>
            <a:r>
              <a:t/>
            </a:r>
            <a:endParaRPr sz="1800"/>
          </a:p>
          <a:p>
            <a:pPr indent="0" lvl="0" marL="0" rtl="0" algn="ctr">
              <a:spcBef>
                <a:spcPts val="800"/>
              </a:spcBef>
              <a:spcAft>
                <a:spcPts val="0"/>
              </a:spcAft>
              <a:buNone/>
            </a:pPr>
            <a:r>
              <a:t/>
            </a:r>
            <a:endParaRPr sz="1800"/>
          </a:p>
        </p:txBody>
      </p:sp>
      <p:sp>
        <p:nvSpPr>
          <p:cNvPr id="1243" name="Google Shape;1243;p79"/>
          <p:cNvSpPr txBox="1"/>
          <p:nvPr/>
        </p:nvSpPr>
        <p:spPr>
          <a:xfrm>
            <a:off x="4609850" y="3729675"/>
            <a:ext cx="2413500" cy="5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800"/>
              </a:spcBef>
              <a:spcAft>
                <a:spcPts val="0"/>
              </a:spcAft>
              <a:buNone/>
            </a:pPr>
            <a:r>
              <a:rPr lang="es-ES" sz="1200">
                <a:solidFill>
                  <a:srgbClr val="FFFFFF"/>
                </a:solidFill>
                <a:latin typeface="Roboto Slab Regular"/>
                <a:ea typeface="Roboto Slab Regular"/>
                <a:cs typeface="Roboto Slab Regular"/>
                <a:sym typeface="Roboto Slab Regular"/>
              </a:rPr>
              <a:t>To be continued...</a:t>
            </a:r>
            <a:endParaRPr sz="1200">
              <a:solidFill>
                <a:srgbClr val="FFFFFF"/>
              </a:solidFill>
              <a:latin typeface="Roboto Slab Regular"/>
              <a:ea typeface="Roboto Slab Regular"/>
              <a:cs typeface="Roboto Slab Regular"/>
              <a:sym typeface="Roboto Slab Regular"/>
            </a:endParaRPr>
          </a:p>
        </p:txBody>
      </p:sp>
      <p:pic>
        <p:nvPicPr>
          <p:cNvPr id="1244" name="Google Shape;1244;p79"/>
          <p:cNvPicPr preferRelativeResize="0"/>
          <p:nvPr/>
        </p:nvPicPr>
        <p:blipFill>
          <a:blip r:embed="rId4">
            <a:alphaModFix/>
          </a:blip>
          <a:stretch>
            <a:fillRect/>
          </a:stretch>
        </p:blipFill>
        <p:spPr>
          <a:xfrm>
            <a:off x="2759850" y="1619750"/>
            <a:ext cx="3624302" cy="2177892"/>
          </a:xfrm>
          <a:prstGeom prst="rect">
            <a:avLst/>
          </a:prstGeom>
          <a:noFill/>
          <a:ln>
            <a:noFill/>
          </a:ln>
        </p:spPr>
      </p:pic>
      <p:sp>
        <p:nvSpPr>
          <p:cNvPr id="1245" name="Google Shape;1245;p7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249" name="Shape 1249"/>
        <p:cNvGrpSpPr/>
        <p:nvPr/>
      </p:nvGrpSpPr>
      <p:grpSpPr>
        <a:xfrm>
          <a:off x="0" y="0"/>
          <a:ext cx="0" cy="0"/>
          <a:chOff x="0" y="0"/>
          <a:chExt cx="0" cy="0"/>
        </a:xfrm>
      </p:grpSpPr>
      <p:sp>
        <p:nvSpPr>
          <p:cNvPr id="1250" name="Google Shape;1250;p80"/>
          <p:cNvSpPr txBox="1"/>
          <p:nvPr>
            <p:ph idx="1" type="subTitle"/>
          </p:nvPr>
        </p:nvSpPr>
        <p:spPr>
          <a:xfrm>
            <a:off x="4797400" y="1857500"/>
            <a:ext cx="3563100" cy="15132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lang="es-ES"/>
              <a:t>Transparent reviews, more opt-in </a:t>
            </a:r>
            <a:endParaRPr/>
          </a:p>
          <a:p>
            <a:pPr indent="0" lvl="0" marL="0" rtl="0" algn="l">
              <a:spcBef>
                <a:spcPts val="800"/>
              </a:spcBef>
              <a:spcAft>
                <a:spcPts val="0"/>
              </a:spcAft>
              <a:buNone/>
            </a:pPr>
            <a:r>
              <a:rPr lang="es-ES"/>
              <a:t>Crawling: Extension of ICLR dataset</a:t>
            </a:r>
            <a:endParaRPr/>
          </a:p>
          <a:p>
            <a:pPr indent="0" lvl="0" marL="0" rtl="0" algn="l">
              <a:spcBef>
                <a:spcPts val="800"/>
              </a:spcBef>
              <a:spcAft>
                <a:spcPts val="0"/>
              </a:spcAft>
              <a:buNone/>
            </a:pPr>
            <a:r>
              <a:rPr lang="es-ES"/>
              <a:t>Classification based on different paper contents</a:t>
            </a:r>
            <a:endParaRPr/>
          </a:p>
          <a:p>
            <a:pPr indent="0" lvl="0" marL="0" rtl="0" algn="l">
              <a:spcBef>
                <a:spcPts val="800"/>
              </a:spcBef>
              <a:spcAft>
                <a:spcPts val="0"/>
              </a:spcAft>
              <a:buNone/>
            </a:pPr>
            <a:r>
              <a:rPr lang="es-ES"/>
              <a:t>Transformers </a:t>
            </a:r>
            <a:endParaRPr/>
          </a:p>
          <a:p>
            <a:pPr indent="0" lvl="0" marL="0" rtl="0" algn="l">
              <a:spcBef>
                <a:spcPts val="800"/>
              </a:spcBef>
              <a:spcAft>
                <a:spcPts val="0"/>
              </a:spcAft>
              <a:buNone/>
            </a:pPr>
            <a:r>
              <a:t/>
            </a:r>
            <a:endParaRPr/>
          </a:p>
        </p:txBody>
      </p:sp>
      <p:sp>
        <p:nvSpPr>
          <p:cNvPr id="1251" name="Google Shape;1251;p80"/>
          <p:cNvSpPr txBox="1"/>
          <p:nvPr>
            <p:ph type="ctrTitle"/>
          </p:nvPr>
        </p:nvSpPr>
        <p:spPr>
          <a:xfrm flipH="1">
            <a:off x="2646644" y="1950950"/>
            <a:ext cx="1631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100"/>
              <a:buFont typeface="Nunito Sans Black"/>
              <a:buNone/>
            </a:pPr>
            <a:r>
              <a:rPr lang="es-ES"/>
              <a:t>FURTHER RESEARCH</a:t>
            </a:r>
            <a:endParaRPr b="0">
              <a:solidFill>
                <a:srgbClr val="FFFFFF"/>
              </a:solidFill>
            </a:endParaRPr>
          </a:p>
        </p:txBody>
      </p:sp>
      <p:sp>
        <p:nvSpPr>
          <p:cNvPr id="1252" name="Google Shape;1252;p80"/>
          <p:cNvSpPr/>
          <p:nvPr/>
        </p:nvSpPr>
        <p:spPr>
          <a:xfrm>
            <a:off x="4647460" y="195094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3" name="Google Shape;1253;p80"/>
          <p:cNvSpPr/>
          <p:nvPr/>
        </p:nvSpPr>
        <p:spPr>
          <a:xfrm>
            <a:off x="4647460" y="225372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4" name="Google Shape;1254;p80"/>
          <p:cNvSpPr/>
          <p:nvPr/>
        </p:nvSpPr>
        <p:spPr>
          <a:xfrm>
            <a:off x="4647460" y="2556495"/>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pic>
        <p:nvPicPr>
          <p:cNvPr id="1255" name="Google Shape;1255;p80"/>
          <p:cNvPicPr preferRelativeResize="0"/>
          <p:nvPr/>
        </p:nvPicPr>
        <p:blipFill>
          <a:blip r:embed="rId3">
            <a:alphaModFix/>
          </a:blip>
          <a:stretch>
            <a:fillRect/>
          </a:stretch>
        </p:blipFill>
        <p:spPr>
          <a:xfrm>
            <a:off x="7699952" y="3328347"/>
            <a:ext cx="1368551" cy="1776651"/>
          </a:xfrm>
          <a:prstGeom prst="rect">
            <a:avLst/>
          </a:prstGeom>
          <a:noFill/>
          <a:ln>
            <a:noFill/>
          </a:ln>
        </p:spPr>
      </p:pic>
      <p:sp>
        <p:nvSpPr>
          <p:cNvPr id="1256" name="Google Shape;1256;p80"/>
          <p:cNvSpPr/>
          <p:nvPr/>
        </p:nvSpPr>
        <p:spPr>
          <a:xfrm>
            <a:off x="4647460" y="2859270"/>
            <a:ext cx="149936" cy="23120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1257" name="Google Shape;1257;p8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1261" name="Shape 1261"/>
        <p:cNvGrpSpPr/>
        <p:nvPr/>
      </p:nvGrpSpPr>
      <p:grpSpPr>
        <a:xfrm>
          <a:off x="0" y="0"/>
          <a:ext cx="0" cy="0"/>
          <a:chOff x="0" y="0"/>
          <a:chExt cx="0" cy="0"/>
        </a:xfrm>
      </p:grpSpPr>
      <p:sp>
        <p:nvSpPr>
          <p:cNvPr id="1262" name="Google Shape;1262;p81"/>
          <p:cNvSpPr txBox="1"/>
          <p:nvPr>
            <p:ph idx="2" type="subTitle"/>
          </p:nvPr>
        </p:nvSpPr>
        <p:spPr>
          <a:xfrm>
            <a:off x="2133425" y="2868318"/>
            <a:ext cx="2383500" cy="7638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100"/>
              <a:buNone/>
            </a:pPr>
            <a:r>
              <a:rPr lang="es-ES"/>
              <a:t>A</a:t>
            </a:r>
            <a:r>
              <a:rPr lang="es-ES"/>
              <a:t>ny further questions?</a:t>
            </a:r>
            <a:endParaRPr b="0"/>
          </a:p>
          <a:p>
            <a:pPr indent="0" lvl="0" marL="0" rtl="0" algn="l">
              <a:lnSpc>
                <a:spcPct val="90000"/>
              </a:lnSpc>
              <a:spcBef>
                <a:spcPts val="800"/>
              </a:spcBef>
              <a:spcAft>
                <a:spcPts val="0"/>
              </a:spcAft>
              <a:buClr>
                <a:schemeClr val="dk1"/>
              </a:buClr>
              <a:buSzPts val="1100"/>
              <a:buNone/>
            </a:pPr>
            <a:br>
              <a:rPr b="0" lang="es-ES"/>
            </a:br>
            <a:r>
              <a:rPr lang="es-ES" u="sng">
                <a:solidFill>
                  <a:schemeClr val="hlink"/>
                </a:solidFill>
                <a:hlinkClick r:id="rId3"/>
              </a:rPr>
              <a:t>ciloglua@hu-berlin.de</a:t>
            </a:r>
            <a:endParaRPr/>
          </a:p>
          <a:p>
            <a:pPr indent="0" lvl="0" marL="0" rtl="0" algn="l">
              <a:lnSpc>
                <a:spcPct val="90000"/>
              </a:lnSpc>
              <a:spcBef>
                <a:spcPts val="800"/>
              </a:spcBef>
              <a:spcAft>
                <a:spcPts val="0"/>
              </a:spcAft>
              <a:buClr>
                <a:schemeClr val="dk1"/>
              </a:buClr>
              <a:buSzPts val="1100"/>
              <a:buNone/>
            </a:pPr>
            <a:r>
              <a:rPr lang="es-ES"/>
              <a:t>merdanme@hu-berlin.de</a:t>
            </a:r>
            <a:endParaRPr/>
          </a:p>
        </p:txBody>
      </p:sp>
      <p:sp>
        <p:nvSpPr>
          <p:cNvPr id="1263" name="Google Shape;1263;p81"/>
          <p:cNvSpPr txBox="1"/>
          <p:nvPr>
            <p:ph idx="1" type="subTitle"/>
          </p:nvPr>
        </p:nvSpPr>
        <p:spPr>
          <a:xfrm>
            <a:off x="3217225" y="2211365"/>
            <a:ext cx="4601100" cy="724800"/>
          </a:xfrm>
          <a:prstGeom prst="rect">
            <a:avLst/>
          </a:prstGeom>
        </p:spPr>
        <p:txBody>
          <a:bodyPr anchorCtr="0" anchor="t" bIns="34275" lIns="68575" spcFirstLastPara="1" rIns="68575" wrap="square" tIns="34275">
            <a:noAutofit/>
          </a:bodyPr>
          <a:lstStyle/>
          <a:p>
            <a:pPr indent="0" lvl="0" marL="0" rtl="0" algn="r">
              <a:spcBef>
                <a:spcPts val="800"/>
              </a:spcBef>
              <a:spcAft>
                <a:spcPts val="0"/>
              </a:spcAft>
              <a:buNone/>
            </a:pPr>
            <a:r>
              <a:rPr lang="es-ES"/>
              <a:t>THANKS!</a:t>
            </a:r>
            <a:endParaRPr/>
          </a:p>
        </p:txBody>
      </p:sp>
      <p:sp>
        <p:nvSpPr>
          <p:cNvPr id="1264" name="Google Shape;1264;p8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3"/>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4500"/>
              <a:buFont typeface="Nunito Sans Black"/>
              <a:buNone/>
            </a:pPr>
            <a:r>
              <a:rPr b="0" lang="es-ES"/>
              <a:t>W</a:t>
            </a:r>
            <a:r>
              <a:rPr lang="es-ES"/>
              <a:t>HOA</a:t>
            </a:r>
            <a:r>
              <a:rPr b="0" lang="es-ES"/>
              <a:t>!</a:t>
            </a:r>
            <a:endParaRPr b="0"/>
          </a:p>
        </p:txBody>
      </p:sp>
      <p:sp>
        <p:nvSpPr>
          <p:cNvPr id="406" name="Google Shape;406;p33"/>
          <p:cNvSpPr txBox="1"/>
          <p:nvPr>
            <p:ph idx="1" type="subTitle"/>
          </p:nvPr>
        </p:nvSpPr>
        <p:spPr>
          <a:xfrm>
            <a:off x="3084811" y="2812511"/>
            <a:ext cx="2930400" cy="380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a:t>It could be the part of the presentation where you can introduce yourself, write your email…</a:t>
            </a:r>
            <a:endParaRPr/>
          </a:p>
        </p:txBody>
      </p:sp>
      <p:pic>
        <p:nvPicPr>
          <p:cNvPr id="407" name="Google Shape;407;p33"/>
          <p:cNvPicPr preferRelativeResize="0"/>
          <p:nvPr/>
        </p:nvPicPr>
        <p:blipFill>
          <a:blip r:embed="rId3">
            <a:alphaModFix/>
          </a:blip>
          <a:stretch>
            <a:fillRect/>
          </a:stretch>
        </p:blipFill>
        <p:spPr>
          <a:xfrm>
            <a:off x="0" y="0"/>
            <a:ext cx="9144000" cy="5143501"/>
          </a:xfrm>
          <a:prstGeom prst="rect">
            <a:avLst/>
          </a:prstGeom>
          <a:noFill/>
          <a:ln>
            <a:noFill/>
          </a:ln>
        </p:spPr>
      </p:pic>
      <p:sp>
        <p:nvSpPr>
          <p:cNvPr id="408" name="Google Shape;408;p33"/>
          <p:cNvSpPr txBox="1"/>
          <p:nvPr/>
        </p:nvSpPr>
        <p:spPr>
          <a:xfrm>
            <a:off x="109450" y="4884850"/>
            <a:ext cx="4377300" cy="1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666666"/>
                </a:solidFill>
                <a:latin typeface="Roboto Slab Regular"/>
                <a:ea typeface="Roboto Slab Regular"/>
                <a:cs typeface="Roboto Slab Regular"/>
                <a:sym typeface="Roboto Slab Regular"/>
              </a:rPr>
              <a:t>https://s3.amazonaws.com/libapps/accounts/16993/images/PeerReviewProcess1.jpg</a:t>
            </a:r>
            <a:endParaRPr sz="700">
              <a:solidFill>
                <a:srgbClr val="666666"/>
              </a:solidFill>
              <a:latin typeface="Roboto Slab Regular"/>
              <a:ea typeface="Roboto Slab Regular"/>
              <a:cs typeface="Roboto Slab Regular"/>
              <a:sym typeface="Roboto Slab Regular"/>
            </a:endParaRPr>
          </a:p>
        </p:txBody>
      </p:sp>
      <p:sp>
        <p:nvSpPr>
          <p:cNvPr id="409" name="Google Shape;409;p3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C2E3A"/>
            </a:gs>
            <a:gs pos="100000">
              <a:srgbClr val="110F16"/>
            </a:gs>
          </a:gsLst>
          <a:path path="circle">
            <a:fillToRect b="50%" l="50%" r="50%" t="50%"/>
          </a:path>
          <a:tileRect/>
        </a:gradFill>
      </p:bgPr>
    </p:bg>
    <p:spTree>
      <p:nvGrpSpPr>
        <p:cNvPr id="413" name="Shape 413"/>
        <p:cNvGrpSpPr/>
        <p:nvPr/>
      </p:nvGrpSpPr>
      <p:grpSpPr>
        <a:xfrm>
          <a:off x="0" y="0"/>
          <a:ext cx="0" cy="0"/>
          <a:chOff x="0" y="0"/>
          <a:chExt cx="0" cy="0"/>
        </a:xfrm>
      </p:grpSpPr>
      <p:sp>
        <p:nvSpPr>
          <p:cNvPr id="414" name="Google Shape;414;p34"/>
          <p:cNvSpPr txBox="1"/>
          <p:nvPr>
            <p:ph type="ctrTitle"/>
          </p:nvPr>
        </p:nvSpPr>
        <p:spPr>
          <a:xfrm flipH="1">
            <a:off x="1892675" y="1950950"/>
            <a:ext cx="23046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Clr>
                <a:schemeClr val="dk1"/>
              </a:buClr>
              <a:buSzPts val="2400"/>
              <a:buFont typeface="Nunito Sans Black"/>
              <a:buNone/>
            </a:pPr>
            <a:r>
              <a:rPr lang="es-ES"/>
              <a:t>CONFERENCES</a:t>
            </a:r>
            <a:endParaRPr b="0">
              <a:solidFill>
                <a:srgbClr val="FFFFFF"/>
              </a:solidFill>
            </a:endParaRPr>
          </a:p>
        </p:txBody>
      </p:sp>
      <p:pic>
        <p:nvPicPr>
          <p:cNvPr id="415" name="Google Shape;415;p34"/>
          <p:cNvPicPr preferRelativeResize="0"/>
          <p:nvPr/>
        </p:nvPicPr>
        <p:blipFill>
          <a:blip r:embed="rId3">
            <a:alphaModFix/>
          </a:blip>
          <a:stretch>
            <a:fillRect/>
          </a:stretch>
        </p:blipFill>
        <p:spPr>
          <a:xfrm>
            <a:off x="4766875" y="1435313"/>
            <a:ext cx="284397" cy="280625"/>
          </a:xfrm>
          <a:prstGeom prst="rect">
            <a:avLst/>
          </a:prstGeom>
          <a:noFill/>
          <a:ln>
            <a:noFill/>
          </a:ln>
        </p:spPr>
      </p:pic>
      <p:pic>
        <p:nvPicPr>
          <p:cNvPr id="416" name="Google Shape;416;p34"/>
          <p:cNvPicPr preferRelativeResize="0"/>
          <p:nvPr/>
        </p:nvPicPr>
        <p:blipFill>
          <a:blip r:embed="rId4">
            <a:alphaModFix/>
          </a:blip>
          <a:stretch>
            <a:fillRect/>
          </a:stretch>
        </p:blipFill>
        <p:spPr>
          <a:xfrm>
            <a:off x="4766875" y="1979949"/>
            <a:ext cx="284400" cy="284400"/>
          </a:xfrm>
          <a:prstGeom prst="rect">
            <a:avLst/>
          </a:prstGeom>
          <a:noFill/>
          <a:ln>
            <a:noFill/>
          </a:ln>
        </p:spPr>
      </p:pic>
      <p:pic>
        <p:nvPicPr>
          <p:cNvPr id="417" name="Google Shape;417;p34"/>
          <p:cNvPicPr preferRelativeResize="0"/>
          <p:nvPr/>
        </p:nvPicPr>
        <p:blipFill>
          <a:blip r:embed="rId5">
            <a:alphaModFix/>
          </a:blip>
          <a:stretch>
            <a:fillRect/>
          </a:stretch>
        </p:blipFill>
        <p:spPr>
          <a:xfrm>
            <a:off x="4766872" y="2528350"/>
            <a:ext cx="284400" cy="287424"/>
          </a:xfrm>
          <a:prstGeom prst="rect">
            <a:avLst/>
          </a:prstGeom>
          <a:noFill/>
          <a:ln>
            <a:noFill/>
          </a:ln>
        </p:spPr>
      </p:pic>
      <p:pic>
        <p:nvPicPr>
          <p:cNvPr id="418" name="Google Shape;418;p34"/>
          <p:cNvPicPr preferRelativeResize="0"/>
          <p:nvPr/>
        </p:nvPicPr>
        <p:blipFill>
          <a:blip r:embed="rId6">
            <a:alphaModFix/>
          </a:blip>
          <a:stretch>
            <a:fillRect/>
          </a:stretch>
        </p:blipFill>
        <p:spPr>
          <a:xfrm>
            <a:off x="4766875" y="3079775"/>
            <a:ext cx="284400" cy="284400"/>
          </a:xfrm>
          <a:prstGeom prst="rect">
            <a:avLst/>
          </a:prstGeom>
          <a:noFill/>
          <a:ln>
            <a:noFill/>
          </a:ln>
        </p:spPr>
      </p:pic>
      <p:sp>
        <p:nvSpPr>
          <p:cNvPr id="419" name="Google Shape;419;p34"/>
          <p:cNvSpPr txBox="1"/>
          <p:nvPr>
            <p:ph idx="1" type="subTitle"/>
          </p:nvPr>
        </p:nvSpPr>
        <p:spPr>
          <a:xfrm>
            <a:off x="5138300" y="1815150"/>
            <a:ext cx="3007800" cy="1513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900"/>
              <a:buFont typeface="Calibri"/>
              <a:buNone/>
            </a:pPr>
            <a:r>
              <a:rPr lang="es-ES"/>
              <a:t>Association of Computational Linguistics</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solidFill>
                  <a:schemeClr val="lt1"/>
                </a:solidFill>
              </a:rPr>
              <a:t>Conference on Computational Natural Language Learning</a:t>
            </a:r>
            <a:endParaRPr>
              <a:solidFill>
                <a:schemeClr val="lt1"/>
              </a:solidFill>
            </a:endParaRPr>
          </a:p>
          <a:p>
            <a:pPr indent="0" lvl="0" marL="0" rtl="0" algn="l">
              <a:spcBef>
                <a:spcPts val="0"/>
              </a:spcBef>
              <a:spcAft>
                <a:spcPts val="0"/>
              </a:spcAft>
              <a:buClr>
                <a:schemeClr val="dk1"/>
              </a:buClr>
              <a:buSzPts val="900"/>
              <a:buFont typeface="Calibri"/>
              <a:buNone/>
            </a:pPr>
            <a:r>
              <a:t/>
            </a:r>
            <a:endParaRPr>
              <a:solidFill>
                <a:schemeClr val="lt1"/>
              </a:solidFill>
            </a:endParaRPr>
          </a:p>
          <a:p>
            <a:pPr indent="0" lvl="0" marL="0" rtl="0" algn="l">
              <a:spcBef>
                <a:spcPts val="0"/>
              </a:spcBef>
              <a:spcAft>
                <a:spcPts val="0"/>
              </a:spcAft>
              <a:buClr>
                <a:schemeClr val="dk1"/>
              </a:buClr>
              <a:buSzPts val="900"/>
              <a:buFont typeface="Calibri"/>
              <a:buNone/>
            </a:pPr>
            <a:r>
              <a:rPr lang="es-ES">
                <a:solidFill>
                  <a:schemeClr val="lt1"/>
                </a:solidFill>
              </a:rPr>
              <a:t>International Conference on Learning Representations</a:t>
            </a:r>
            <a:endParaRPr>
              <a:solidFill>
                <a:schemeClr val="lt1"/>
              </a:solidFill>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rPr lang="es-ES"/>
              <a:t>Conference on Neural Information Processing Systems</a:t>
            </a:r>
            <a:endParaRPr/>
          </a:p>
          <a:p>
            <a:pPr indent="0" lvl="0" marL="0" rtl="0" algn="l">
              <a:spcBef>
                <a:spcPts val="0"/>
              </a:spcBef>
              <a:spcAft>
                <a:spcPts val="0"/>
              </a:spcAft>
              <a:buClr>
                <a:schemeClr val="dk1"/>
              </a:buClr>
              <a:buSzPts val="900"/>
              <a:buFont typeface="Calibri"/>
              <a:buNone/>
            </a:pPr>
            <a:r>
              <a:t/>
            </a:r>
            <a:endParaRPr/>
          </a:p>
          <a:p>
            <a:pPr indent="0" lvl="0" marL="0" rtl="0" algn="l">
              <a:spcBef>
                <a:spcPts val="0"/>
              </a:spcBef>
              <a:spcAft>
                <a:spcPts val="0"/>
              </a:spcAft>
              <a:buClr>
                <a:schemeClr val="dk1"/>
              </a:buClr>
              <a:buSzPts val="900"/>
              <a:buFont typeface="Calibri"/>
              <a:buNone/>
            </a:pPr>
            <a:r>
              <a:t/>
            </a:r>
            <a:endParaRPr/>
          </a:p>
        </p:txBody>
      </p:sp>
      <p:pic>
        <p:nvPicPr>
          <p:cNvPr id="420" name="Google Shape;420;p34"/>
          <p:cNvPicPr preferRelativeResize="0"/>
          <p:nvPr/>
        </p:nvPicPr>
        <p:blipFill rotWithShape="1">
          <a:blip r:embed="rId6">
            <a:alphaModFix/>
          </a:blip>
          <a:srcRect b="5139" l="0" r="7587" t="4842"/>
          <a:stretch/>
        </p:blipFill>
        <p:spPr>
          <a:xfrm>
            <a:off x="4766875" y="3079782"/>
            <a:ext cx="284400" cy="276994"/>
          </a:xfrm>
          <a:prstGeom prst="rect">
            <a:avLst/>
          </a:prstGeom>
          <a:noFill/>
          <a:ln>
            <a:noFill/>
          </a:ln>
        </p:spPr>
      </p:pic>
      <p:sp>
        <p:nvSpPr>
          <p:cNvPr id="421" name="Google Shape;421;p3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5"/>
          <p:cNvSpPr txBox="1"/>
          <p:nvPr>
            <p:ph type="ctrTitle"/>
          </p:nvPr>
        </p:nvSpPr>
        <p:spPr>
          <a:xfrm flipH="1">
            <a:off x="6328706" y="656525"/>
            <a:ext cx="1861500" cy="2272500"/>
          </a:xfrm>
          <a:prstGeom prst="rect">
            <a:avLst/>
          </a:prstGeom>
          <a:noFill/>
          <a:ln>
            <a:noFill/>
          </a:ln>
        </p:spPr>
        <p:txBody>
          <a:bodyPr anchorCtr="0" anchor="b" bIns="34275" lIns="68575" spcFirstLastPara="1" rIns="68575" wrap="square" tIns="34275">
            <a:noAutofit/>
          </a:bodyPr>
          <a:lstStyle/>
          <a:p>
            <a:pPr indent="0" lvl="0" marL="0" rtl="0" algn="r">
              <a:lnSpc>
                <a:spcPct val="90000"/>
              </a:lnSpc>
              <a:spcBef>
                <a:spcPts val="0"/>
              </a:spcBef>
              <a:spcAft>
                <a:spcPts val="0"/>
              </a:spcAft>
              <a:buClr>
                <a:schemeClr val="dk1"/>
              </a:buClr>
              <a:buSzPts val="1800"/>
              <a:buFont typeface="Nunito Sans Black"/>
              <a:buNone/>
            </a:pPr>
            <a:r>
              <a:rPr lang="es-ES"/>
              <a:t>ASSOCIATION OF COMPUTATIONAL LINGUISTICS</a:t>
            </a:r>
            <a:endParaRPr b="0">
              <a:solidFill>
                <a:srgbClr val="FFFFFF"/>
              </a:solidFill>
            </a:endParaRPr>
          </a:p>
        </p:txBody>
      </p:sp>
      <p:sp>
        <p:nvSpPr>
          <p:cNvPr id="427" name="Google Shape;427;p35"/>
          <p:cNvSpPr txBox="1"/>
          <p:nvPr>
            <p:ph idx="1" type="subTitle"/>
          </p:nvPr>
        </p:nvSpPr>
        <p:spPr>
          <a:xfrm>
            <a:off x="6249351" y="3330800"/>
            <a:ext cx="1940700" cy="233700"/>
          </a:xfrm>
          <a:prstGeom prst="rect">
            <a:avLst/>
          </a:prstGeom>
        </p:spPr>
        <p:txBody>
          <a:bodyPr anchorCtr="0" anchor="t" bIns="34275" lIns="68575" spcFirstLastPara="1" rIns="68575" wrap="square" tIns="34275">
            <a:noAutofit/>
          </a:bodyPr>
          <a:lstStyle/>
          <a:p>
            <a:pPr indent="0" lvl="0" marL="0" marR="0" rtl="0" algn="l">
              <a:lnSpc>
                <a:spcPct val="100000"/>
              </a:lnSpc>
              <a:spcBef>
                <a:spcPts val="800"/>
              </a:spcBef>
              <a:spcAft>
                <a:spcPts val="0"/>
              </a:spcAft>
              <a:buNone/>
            </a:pPr>
            <a:r>
              <a:rPr lang="es-ES"/>
              <a:t>Since 1962</a:t>
            </a:r>
            <a:endParaRPr/>
          </a:p>
          <a:p>
            <a:pPr indent="0" lvl="0" marL="0" marR="0" rtl="0" algn="l">
              <a:lnSpc>
                <a:spcPct val="100000"/>
              </a:lnSpc>
              <a:spcBef>
                <a:spcPts val="800"/>
              </a:spcBef>
              <a:spcAft>
                <a:spcPts val="0"/>
              </a:spcAft>
              <a:buNone/>
            </a:pPr>
            <a:r>
              <a:rPr lang="es-ES"/>
              <a:t>The primary forum for research on computational linguistics and natural language processing</a:t>
            </a:r>
            <a:endParaRPr/>
          </a:p>
          <a:p>
            <a:pPr indent="0" lvl="0" marL="0" marR="0" rtl="0" algn="l">
              <a:lnSpc>
                <a:spcPct val="100000"/>
              </a:lnSpc>
              <a:spcBef>
                <a:spcPts val="800"/>
              </a:spcBef>
              <a:spcAft>
                <a:spcPts val="0"/>
              </a:spcAft>
              <a:buNone/>
            </a:pPr>
            <a:r>
              <a:t/>
            </a:r>
            <a:endParaRPr/>
          </a:p>
        </p:txBody>
      </p:sp>
      <p:pic>
        <p:nvPicPr>
          <p:cNvPr id="428" name="Google Shape;428;p35" title="Points scored"/>
          <p:cNvPicPr preferRelativeResize="0"/>
          <p:nvPr/>
        </p:nvPicPr>
        <p:blipFill rotWithShape="1">
          <a:blip r:embed="rId3">
            <a:alphaModFix/>
          </a:blip>
          <a:srcRect b="0" l="1050" r="-1050" t="-3487"/>
          <a:stretch/>
        </p:blipFill>
        <p:spPr>
          <a:xfrm>
            <a:off x="489800" y="939850"/>
            <a:ext cx="5556501" cy="3435750"/>
          </a:xfrm>
          <a:prstGeom prst="rect">
            <a:avLst/>
          </a:prstGeom>
          <a:noFill/>
          <a:ln>
            <a:noFill/>
          </a:ln>
        </p:spPr>
      </p:pic>
      <p:pic>
        <p:nvPicPr>
          <p:cNvPr id="429" name="Google Shape;429;p35"/>
          <p:cNvPicPr preferRelativeResize="0"/>
          <p:nvPr/>
        </p:nvPicPr>
        <p:blipFill>
          <a:blip r:embed="rId4">
            <a:alphaModFix/>
          </a:blip>
          <a:stretch>
            <a:fillRect/>
          </a:stretch>
        </p:blipFill>
        <p:spPr>
          <a:xfrm>
            <a:off x="7048051" y="779483"/>
            <a:ext cx="1085800" cy="1071375"/>
          </a:xfrm>
          <a:prstGeom prst="rect">
            <a:avLst/>
          </a:prstGeom>
          <a:noFill/>
          <a:ln>
            <a:noFill/>
          </a:ln>
        </p:spPr>
      </p:pic>
      <p:sp>
        <p:nvSpPr>
          <p:cNvPr id="430" name="Google Shape;430;p3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36"/>
          <p:cNvPicPr preferRelativeResize="0"/>
          <p:nvPr/>
        </p:nvPicPr>
        <p:blipFill>
          <a:blip r:embed="rId3">
            <a:alphaModFix/>
          </a:blip>
          <a:stretch>
            <a:fillRect/>
          </a:stretch>
        </p:blipFill>
        <p:spPr>
          <a:xfrm>
            <a:off x="3800450" y="1315550"/>
            <a:ext cx="2126900" cy="2126900"/>
          </a:xfrm>
          <a:prstGeom prst="rect">
            <a:avLst/>
          </a:prstGeom>
          <a:noFill/>
          <a:ln>
            <a:noFill/>
          </a:ln>
        </p:spPr>
      </p:pic>
      <p:sp>
        <p:nvSpPr>
          <p:cNvPr id="436" name="Google Shape;436;p36"/>
          <p:cNvSpPr txBox="1"/>
          <p:nvPr>
            <p:ph type="ctrTitle"/>
          </p:nvPr>
        </p:nvSpPr>
        <p:spPr>
          <a:xfrm flipH="1">
            <a:off x="799801" y="656525"/>
            <a:ext cx="1628700" cy="22725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rgbClr val="000000"/>
              </a:buClr>
              <a:buSzPts val="800"/>
              <a:buFont typeface="Arial"/>
              <a:buNone/>
            </a:pPr>
            <a:r>
              <a:t/>
            </a:r>
            <a:endParaRPr/>
          </a:p>
          <a:p>
            <a:pPr indent="0" lvl="0" marL="0" marR="0" rtl="0" algn="l">
              <a:lnSpc>
                <a:spcPct val="90000"/>
              </a:lnSpc>
              <a:spcBef>
                <a:spcPts val="0"/>
              </a:spcBef>
              <a:spcAft>
                <a:spcPts val="0"/>
              </a:spcAft>
              <a:buClr>
                <a:srgbClr val="000000"/>
              </a:buClr>
              <a:buSzPts val="800"/>
              <a:buFont typeface="Arial"/>
              <a:buNone/>
            </a:pPr>
            <a:r>
              <a:rPr lang="es-ES"/>
              <a:t>CONFERENCE ON COMPUTATIONAL NATURAL LANGUAGE LEARNING</a:t>
            </a:r>
            <a:endParaRPr/>
          </a:p>
        </p:txBody>
      </p:sp>
      <p:sp>
        <p:nvSpPr>
          <p:cNvPr id="437" name="Google Shape;437;p36"/>
          <p:cNvSpPr txBox="1"/>
          <p:nvPr>
            <p:ph idx="1" type="subTitle"/>
          </p:nvPr>
        </p:nvSpPr>
        <p:spPr>
          <a:xfrm>
            <a:off x="799800" y="3330800"/>
            <a:ext cx="1925400" cy="233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ES"/>
              <a:t>Since 1997</a:t>
            </a:r>
            <a:endParaRPr/>
          </a:p>
          <a:p>
            <a:pPr indent="0" lvl="0" marL="0" marR="0" rtl="0" algn="l">
              <a:lnSpc>
                <a:spcPct val="100000"/>
              </a:lnSpc>
              <a:spcBef>
                <a:spcPts val="800"/>
              </a:spcBef>
              <a:spcAft>
                <a:spcPts val="0"/>
              </a:spcAft>
              <a:buNone/>
            </a:pPr>
            <a:r>
              <a:rPr lang="es-ES"/>
              <a:t>Top tier </a:t>
            </a:r>
            <a:r>
              <a:rPr lang="es-ES"/>
              <a:t>conference </a:t>
            </a:r>
            <a:endParaRPr/>
          </a:p>
          <a:p>
            <a:pPr indent="0" lvl="0" marL="0" marR="0" rtl="0" algn="l">
              <a:lnSpc>
                <a:spcPct val="100000"/>
              </a:lnSpc>
              <a:spcBef>
                <a:spcPts val="800"/>
              </a:spcBef>
              <a:spcAft>
                <a:spcPts val="0"/>
              </a:spcAft>
              <a:buNone/>
            </a:pPr>
            <a:r>
              <a:rPr lang="es-ES"/>
              <a:t>Organized by ACL's Special Interest Group on Natural Language Learning</a:t>
            </a:r>
            <a:endParaRPr/>
          </a:p>
          <a:p>
            <a:pPr indent="0" lvl="0" marL="0" marR="0" rtl="0" algn="l">
              <a:lnSpc>
                <a:spcPct val="100000"/>
              </a:lnSpc>
              <a:spcBef>
                <a:spcPts val="800"/>
              </a:spcBef>
              <a:spcAft>
                <a:spcPts val="0"/>
              </a:spcAft>
              <a:buNone/>
            </a:pPr>
            <a:r>
              <a:t/>
            </a:r>
            <a:endParaRPr/>
          </a:p>
        </p:txBody>
      </p:sp>
      <p:sp>
        <p:nvSpPr>
          <p:cNvPr id="438" name="Google Shape;438;p3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waves by slidesgo">
  <a:themeElements>
    <a:clrScheme name="Personalizado 1">
      <a:dk1>
        <a:srgbClr val="00072D"/>
      </a:dk1>
      <a:lt1>
        <a:srgbClr val="FFFFFF"/>
      </a:lt1>
      <a:dk2>
        <a:srgbClr val="FFFFFF"/>
      </a:dk2>
      <a:lt2>
        <a:srgbClr val="FFFFFF"/>
      </a:lt2>
      <a:accent1>
        <a:srgbClr val="34435E"/>
      </a:accent1>
      <a:accent2>
        <a:srgbClr val="6369D1"/>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